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64"/>
  </p:notesMasterIdLst>
  <p:handoutMasterIdLst>
    <p:handoutMasterId r:id="rId65"/>
  </p:handoutMasterIdLst>
  <p:sldIdLst>
    <p:sldId id="363" r:id="rId5"/>
    <p:sldId id="364" r:id="rId6"/>
    <p:sldId id="365" r:id="rId7"/>
    <p:sldId id="452" r:id="rId8"/>
    <p:sldId id="387" r:id="rId9"/>
    <p:sldId id="397" r:id="rId10"/>
    <p:sldId id="573" r:id="rId11"/>
    <p:sldId id="574" r:id="rId12"/>
    <p:sldId id="456" r:id="rId13"/>
    <p:sldId id="568" r:id="rId14"/>
    <p:sldId id="549" r:id="rId15"/>
    <p:sldId id="570" r:id="rId16"/>
    <p:sldId id="408" r:id="rId17"/>
    <p:sldId id="545" r:id="rId18"/>
    <p:sldId id="409" r:id="rId19"/>
    <p:sldId id="414" r:id="rId20"/>
    <p:sldId id="474" r:id="rId21"/>
    <p:sldId id="430" r:id="rId22"/>
    <p:sldId id="460" r:id="rId23"/>
    <p:sldId id="459" r:id="rId24"/>
    <p:sldId id="543" r:id="rId25"/>
    <p:sldId id="544" r:id="rId26"/>
    <p:sldId id="410" r:id="rId27"/>
    <p:sldId id="404" r:id="rId28"/>
    <p:sldId id="558" r:id="rId29"/>
    <p:sldId id="566" r:id="rId30"/>
    <p:sldId id="389" r:id="rId31"/>
    <p:sldId id="371" r:id="rId32"/>
    <p:sldId id="451" r:id="rId33"/>
    <p:sldId id="444" r:id="rId34"/>
    <p:sldId id="436" r:id="rId35"/>
    <p:sldId id="439" r:id="rId36"/>
    <p:sldId id="396" r:id="rId37"/>
    <p:sldId id="382" r:id="rId38"/>
    <p:sldId id="368" r:id="rId39"/>
    <p:sldId id="550" r:id="rId40"/>
    <p:sldId id="562" r:id="rId41"/>
    <p:sldId id="385" r:id="rId42"/>
    <p:sldId id="552" r:id="rId43"/>
    <p:sldId id="553" r:id="rId44"/>
    <p:sldId id="475" r:id="rId45"/>
    <p:sldId id="575" r:id="rId46"/>
    <p:sldId id="425" r:id="rId47"/>
    <p:sldId id="465" r:id="rId48"/>
    <p:sldId id="466" r:id="rId49"/>
    <p:sldId id="470" r:id="rId50"/>
    <p:sldId id="471" r:id="rId51"/>
    <p:sldId id="472" r:id="rId52"/>
    <p:sldId id="449" r:id="rId53"/>
    <p:sldId id="375" r:id="rId54"/>
    <p:sldId id="377" r:id="rId55"/>
    <p:sldId id="423" r:id="rId56"/>
    <p:sldId id="422" r:id="rId57"/>
    <p:sldId id="463" r:id="rId58"/>
    <p:sldId id="419" r:id="rId59"/>
    <p:sldId id="418" r:id="rId60"/>
    <p:sldId id="393" r:id="rId61"/>
    <p:sldId id="559" r:id="rId62"/>
    <p:sldId id="395"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8A8A05-8549-A4A5-AD85-BF86BE0B8FFC}" name="Michelle Bloom" initials="MB" userId="Michelle Bloom" providerId="None"/>
  <p188:author id="{7D54B984-E855-9527-61BA-7D1B52A6109F}" name="Allen, Sarah" initials="AS" userId="S::Sarah.Allen@ed.gov::ae71f5a5-9622-4b25-8014-fc7ffa8b08bc" providerId="AD"/>
  <p188:author id="{0392309F-E370-AE84-FC61-7EF6E1A3E89A}" name="Michelle Bloom" initials="MB" userId="c948261be0bacac7" providerId="Windows Live"/>
  <p188:author id="{9351DEAA-BB3C-E254-8E04-7BF9ECD0D653}" name="Aaron Petrillo" initials="AP" userId="e538db4776c0a380" providerId="Windows Live"/>
  <p188:author id="{6A80CBBA-F78D-24E1-6066-78321EF0097F}" name="Rosenquist, Celia" initials="RC" userId="S::Celia.Rosenquist@ed.gov::48c79881-6eb8-4eec-85ff-f4c960a4b1a3" providerId="AD"/>
  <p188:author id="{9BA68FC7-6C34-D500-7AD1-176518462F2D}" name="Emily Hare" initials="EH" userId="S::Emilyhare@westat.com::2ec04c92-08f4-495d-815e-143583b059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onnie.jones" initials="BDJ" lastIdx="1" clrIdx="0"/>
  <p:cmAuthor id="7" name="Allen, Sarah" initials="AS" lastIdx="30" clrIdx="7">
    <p:extLst>
      <p:ext uri="{19B8F6BF-5375-455C-9EA6-DF929625EA0E}">
        <p15:presenceInfo xmlns:p15="http://schemas.microsoft.com/office/powerpoint/2012/main" userId="S::Sarah.Allen@ed.gov::ae71f5a5-9622-4b25-8014-fc7ffa8b08bc" providerId="AD"/>
      </p:ext>
    </p:extLst>
  </p:cmAuthor>
  <p:cmAuthor id="1" name="Amy Bitterman" initials="AB" lastIdx="10" clrIdx="1"/>
  <p:cmAuthor id="8" name="Richelle Davis" initials="RD" lastIdx="5" clrIdx="8">
    <p:extLst>
      <p:ext uri="{19B8F6BF-5375-455C-9EA6-DF929625EA0E}">
        <p15:presenceInfo xmlns:p15="http://schemas.microsoft.com/office/powerpoint/2012/main" userId="S::Richelle.Davis@ed.gov::333b5176-3c3c-454e-9789-239f286774d9" providerId="AD"/>
      </p:ext>
    </p:extLst>
  </p:cmAuthor>
  <p:cmAuthor id="2" name="U.S. Department of Education" initials="UDoE" lastIdx="19" clrIdx="2"/>
  <p:cmAuthor id="3" name="BDJ" initials="BDJ" lastIdx="1" clrIdx="3"/>
  <p:cmAuthor id="4" name="Michelle Bloom" initials="MB" lastIdx="22" clrIdx="4"/>
  <p:cmAuthor id="5" name="Michelle Bloom" initials="MB [2]" lastIdx="1" clrIdx="5"/>
  <p:cmAuthor id="6" name="Aaron Petrillo" initials="AP" lastIdx="2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EB4"/>
    <a:srgbClr val="D4DCEC"/>
    <a:srgbClr val="006699"/>
    <a:srgbClr val="55C056"/>
    <a:srgbClr val="294A7C"/>
    <a:srgbClr val="637D8E"/>
    <a:srgbClr val="1E6083"/>
    <a:srgbClr val="ABE3FF"/>
    <a:srgbClr val="0C3341"/>
    <a:srgbClr val="092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2" autoAdjust="0"/>
    <p:restoredTop sz="86438" autoAdjust="0"/>
  </p:normalViewPr>
  <p:slideViewPr>
    <p:cSldViewPr>
      <p:cViewPr varScale="1">
        <p:scale>
          <a:sx n="67" d="100"/>
          <a:sy n="67" d="100"/>
        </p:scale>
        <p:origin x="204" y="66"/>
      </p:cViewPr>
      <p:guideLst>
        <p:guide orient="horz" pos="2160"/>
        <p:guide pos="2880"/>
      </p:guideLst>
    </p:cSldViewPr>
  </p:slideViewPr>
  <p:outlineViewPr>
    <p:cViewPr>
      <p:scale>
        <a:sx n="33" d="100"/>
        <a:sy n="33" d="100"/>
      </p:scale>
      <p:origin x="0" y="-265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1157" y="-133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9.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2.svg"/><Relationship Id="rId2" Type="http://schemas.openxmlformats.org/officeDocument/2006/relationships/image" Target="../media/image59.png"/><Relationship Id="rId1" Type="http://schemas.openxmlformats.org/officeDocument/2006/relationships/hyperlink" Target="https://pdp.ed.gov/OSEP/Home/Training" TargetMode="External"/><Relationship Id="rId6" Type="http://schemas.openxmlformats.org/officeDocument/2006/relationships/image" Target="../media/image61.png"/><Relationship Id="rId5" Type="http://schemas.openxmlformats.org/officeDocument/2006/relationships/image" Target="../media/image55.svg"/><Relationship Id="rId4" Type="http://schemas.openxmlformats.org/officeDocument/2006/relationships/image" Target="../media/image5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9.xml.rels><?xml version="1.0" encoding="UTF-8" standalone="yes"?>
<Relationships xmlns="http://schemas.openxmlformats.org/package/2006/relationships"><Relationship Id="rId3" Type="http://schemas.openxmlformats.org/officeDocument/2006/relationships/hyperlink" Target="https://pdp.ed.gov/OSEP/Home/Training" TargetMode="External"/><Relationship Id="rId7" Type="http://schemas.openxmlformats.org/officeDocument/2006/relationships/image" Target="../media/image62.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1.png"/><Relationship Id="rId5" Type="http://schemas.openxmlformats.org/officeDocument/2006/relationships/image" Target="../media/image55.svg"/><Relationship Id="rId4"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B47FA-4EED-4C07-A90B-2A526104682D}" type="doc">
      <dgm:prSet loTypeId="urn:microsoft.com/office/officeart/2018/2/layout/IconVerticalSolidList" loCatId="icon" qsTypeId="urn:microsoft.com/office/officeart/2005/8/quickstyle/simple2" qsCatId="simple" csTypeId="urn:microsoft.com/office/officeart/2005/8/colors/accent5_2" csCatId="accent5" phldr="1"/>
      <dgm:spPr/>
      <dgm:t>
        <a:bodyPr/>
        <a:lstStyle/>
        <a:p>
          <a:endParaRPr lang="en-US"/>
        </a:p>
      </dgm:t>
    </dgm:pt>
    <dgm:pt modelId="{02A680E2-0C68-4525-BF27-8D26B1FDC99A}">
      <dgm:prSet/>
      <dgm:spPr/>
      <dgm:t>
        <a:bodyPr/>
        <a:lstStyle/>
        <a:p>
          <a:pPr>
            <a:lnSpc>
              <a:spcPct val="100000"/>
            </a:lnSpc>
          </a:pPr>
          <a:r>
            <a:rPr lang="en-US" dirty="0">
              <a:latin typeface="Montserrat" panose="00000500000000000000" pitchFamily="2" charset="0"/>
            </a:rPr>
            <a:t>Orient new grantees to data reporting requirements</a:t>
          </a:r>
        </a:p>
      </dgm:t>
      <dgm:extLst>
        <a:ext uri="{E40237B7-FDA0-4F09-8148-C483321AD2D9}">
          <dgm14:cNvPr xmlns:dgm14="http://schemas.microsoft.com/office/drawing/2010/diagram" id="0" name="" descr="Orient new grantees to data reporting requirements&#10;Improve the quality of data submitted by grantees &#10;Introduce the Personnel Development Program Data Collection System (PDPDCS)"/>
        </a:ext>
      </dgm:extLst>
    </dgm:pt>
    <dgm:pt modelId="{25AA249A-3DC0-43EF-82F9-DEAEE1CFA59D}" type="parTrans" cxnId="{EC37157C-C6FA-441E-B731-D2955B8CEB55}">
      <dgm:prSet/>
      <dgm:spPr/>
      <dgm:t>
        <a:bodyPr/>
        <a:lstStyle/>
        <a:p>
          <a:endParaRPr lang="en-US"/>
        </a:p>
      </dgm:t>
    </dgm:pt>
    <dgm:pt modelId="{761F48F8-CBB4-4E8C-B1DD-410E3593C542}" type="sibTrans" cxnId="{EC37157C-C6FA-441E-B731-D2955B8CEB55}">
      <dgm:prSet/>
      <dgm:spPr/>
      <dgm:t>
        <a:bodyPr/>
        <a:lstStyle/>
        <a:p>
          <a:endParaRPr lang="en-US"/>
        </a:p>
      </dgm:t>
    </dgm:pt>
    <dgm:pt modelId="{04F92CAC-51C1-4535-AE56-4EDB207C62A6}">
      <dgm:prSet/>
      <dgm:spPr/>
      <dgm:t>
        <a:bodyPr/>
        <a:lstStyle/>
        <a:p>
          <a:pPr>
            <a:lnSpc>
              <a:spcPct val="100000"/>
            </a:lnSpc>
          </a:pPr>
          <a:r>
            <a:rPr lang="en-US" dirty="0">
              <a:latin typeface="Montserrat" panose="00000500000000000000" pitchFamily="2" charset="0"/>
            </a:rPr>
            <a:t>Improve the quality of data submitted by grantees </a:t>
          </a:r>
        </a:p>
      </dgm:t>
      <dgm:extLst>
        <a:ext uri="{E40237B7-FDA0-4F09-8148-C483321AD2D9}">
          <dgm14:cNvPr xmlns:dgm14="http://schemas.microsoft.com/office/drawing/2010/diagram" id="0" name="" descr="Orient new grantees to data reporting requirements&#10;Improve the quality of data submitted by grantees &#10;Introduce the Personnel Development Program Data Collection System (PDPDCS)"/>
        </a:ext>
      </dgm:extLst>
    </dgm:pt>
    <dgm:pt modelId="{35C9EB6A-0E50-48AD-A3CE-16825B4DEC1B}" type="parTrans" cxnId="{F3E51D35-99FE-4A42-9827-B96521EF94AA}">
      <dgm:prSet/>
      <dgm:spPr/>
      <dgm:t>
        <a:bodyPr/>
        <a:lstStyle/>
        <a:p>
          <a:endParaRPr lang="en-US"/>
        </a:p>
      </dgm:t>
    </dgm:pt>
    <dgm:pt modelId="{94CBD44F-2EFC-4E0F-9B81-B5309022173A}" type="sibTrans" cxnId="{F3E51D35-99FE-4A42-9827-B96521EF94AA}">
      <dgm:prSet/>
      <dgm:spPr/>
      <dgm:t>
        <a:bodyPr/>
        <a:lstStyle/>
        <a:p>
          <a:endParaRPr lang="en-US"/>
        </a:p>
      </dgm:t>
    </dgm:pt>
    <dgm:pt modelId="{E6931B9B-C626-4470-9366-F2788E663FEA}">
      <dgm:prSet/>
      <dgm:spPr/>
      <dgm:t>
        <a:bodyPr/>
        <a:lstStyle/>
        <a:p>
          <a:pPr>
            <a:lnSpc>
              <a:spcPct val="100000"/>
            </a:lnSpc>
          </a:pPr>
          <a:r>
            <a:rPr lang="en-US" dirty="0">
              <a:latin typeface="Montserrat" panose="00000500000000000000" pitchFamily="2" charset="0"/>
            </a:rPr>
            <a:t>Introduce the Personnel Development Program Data Collection System (PDPDCS)</a:t>
          </a:r>
        </a:p>
      </dgm:t>
      <dgm:extLst>
        <a:ext uri="{E40237B7-FDA0-4F09-8148-C483321AD2D9}">
          <dgm14:cNvPr xmlns:dgm14="http://schemas.microsoft.com/office/drawing/2010/diagram" id="0" name="" descr="Orient new grantees to data reporting requirements&#10;Improve the quality of data submitted by grantees &#10;Introduce the Personnel Development Program Data Collection System (PDPDCS)"/>
        </a:ext>
      </dgm:extLst>
    </dgm:pt>
    <dgm:pt modelId="{65186A8D-E10B-4669-A31D-C29E768B61C2}" type="parTrans" cxnId="{A99195C3-EDFA-4F3F-94FA-749FCD415D5E}">
      <dgm:prSet/>
      <dgm:spPr/>
      <dgm:t>
        <a:bodyPr/>
        <a:lstStyle/>
        <a:p>
          <a:endParaRPr lang="en-US"/>
        </a:p>
      </dgm:t>
    </dgm:pt>
    <dgm:pt modelId="{990A6378-B3C3-4E80-9C01-301703E8B554}" type="sibTrans" cxnId="{A99195C3-EDFA-4F3F-94FA-749FCD415D5E}">
      <dgm:prSet/>
      <dgm:spPr/>
      <dgm:t>
        <a:bodyPr/>
        <a:lstStyle/>
        <a:p>
          <a:endParaRPr lang="en-US"/>
        </a:p>
      </dgm:t>
    </dgm:pt>
    <dgm:pt modelId="{A68E4280-6D8B-4DC3-AF06-0608DC110A83}" type="pres">
      <dgm:prSet presAssocID="{C39B47FA-4EED-4C07-A90B-2A526104682D}" presName="root" presStyleCnt="0">
        <dgm:presLayoutVars>
          <dgm:dir/>
          <dgm:resizeHandles val="exact"/>
        </dgm:presLayoutVars>
      </dgm:prSet>
      <dgm:spPr/>
    </dgm:pt>
    <dgm:pt modelId="{32722111-B216-427A-BB96-768A41B35553}" type="pres">
      <dgm:prSet presAssocID="{02A680E2-0C68-4525-BF27-8D26B1FDC99A}" presName="compNode" presStyleCnt="0"/>
      <dgm:spPr/>
    </dgm:pt>
    <dgm:pt modelId="{E68A1F78-2295-4126-986C-3DEB05B969F2}" type="pres">
      <dgm:prSet presAssocID="{02A680E2-0C68-4525-BF27-8D26B1FDC99A}" presName="bgRect" presStyleLbl="bgShp" presStyleIdx="0" presStyleCnt="3"/>
      <dgm:spPr/>
    </dgm:pt>
    <dgm:pt modelId="{FA33CCA1-9A04-4342-B0A3-25EBBF90CBE5}" type="pres">
      <dgm:prSet presAssocID="{02A680E2-0C68-4525-BF27-8D26B1FDC9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8FE8732F-42A7-43C1-8803-1500A3D28FD1}" type="pres">
      <dgm:prSet presAssocID="{02A680E2-0C68-4525-BF27-8D26B1FDC99A}" presName="spaceRect" presStyleCnt="0"/>
      <dgm:spPr/>
    </dgm:pt>
    <dgm:pt modelId="{6935990D-596A-40D6-BBB9-181829644903}" type="pres">
      <dgm:prSet presAssocID="{02A680E2-0C68-4525-BF27-8D26B1FDC99A}" presName="parTx" presStyleLbl="revTx" presStyleIdx="0" presStyleCnt="3">
        <dgm:presLayoutVars>
          <dgm:chMax val="0"/>
          <dgm:chPref val="0"/>
        </dgm:presLayoutVars>
      </dgm:prSet>
      <dgm:spPr/>
    </dgm:pt>
    <dgm:pt modelId="{F6390227-6BE1-4AF0-9CD9-24CF310E7AD5}" type="pres">
      <dgm:prSet presAssocID="{761F48F8-CBB4-4E8C-B1DD-410E3593C542}" presName="sibTrans" presStyleCnt="0"/>
      <dgm:spPr/>
    </dgm:pt>
    <dgm:pt modelId="{44D33E13-6D63-4F2A-A664-09D4D45AA64A}" type="pres">
      <dgm:prSet presAssocID="{04F92CAC-51C1-4535-AE56-4EDB207C62A6}" presName="compNode" presStyleCnt="0"/>
      <dgm:spPr/>
    </dgm:pt>
    <dgm:pt modelId="{D9E7C95A-E63C-4A7C-93E6-84FAD8B5424F}" type="pres">
      <dgm:prSet presAssocID="{04F92CAC-51C1-4535-AE56-4EDB207C62A6}" presName="bgRect" presStyleLbl="bgShp" presStyleIdx="1" presStyleCnt="3"/>
      <dgm:spPr/>
    </dgm:pt>
    <dgm:pt modelId="{05372CD6-A21E-4C04-9569-EBE3E121336D}" type="pres">
      <dgm:prSet presAssocID="{04F92CAC-51C1-4535-AE56-4EDB207C62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7C5E9901-20A8-49CC-95F2-548827FA5752}" type="pres">
      <dgm:prSet presAssocID="{04F92CAC-51C1-4535-AE56-4EDB207C62A6}" presName="spaceRect" presStyleCnt="0"/>
      <dgm:spPr/>
    </dgm:pt>
    <dgm:pt modelId="{FFABC551-57B0-4345-8E63-E74A95BAC0AB}" type="pres">
      <dgm:prSet presAssocID="{04F92CAC-51C1-4535-AE56-4EDB207C62A6}" presName="parTx" presStyleLbl="revTx" presStyleIdx="1" presStyleCnt="3">
        <dgm:presLayoutVars>
          <dgm:chMax val="0"/>
          <dgm:chPref val="0"/>
        </dgm:presLayoutVars>
      </dgm:prSet>
      <dgm:spPr/>
    </dgm:pt>
    <dgm:pt modelId="{3D32C8D5-D581-4ADA-A6C0-E3D756B7A3D7}" type="pres">
      <dgm:prSet presAssocID="{94CBD44F-2EFC-4E0F-9B81-B5309022173A}" presName="sibTrans" presStyleCnt="0"/>
      <dgm:spPr/>
    </dgm:pt>
    <dgm:pt modelId="{6676666F-CC3D-4257-9E2C-3FA9E1B0D754}" type="pres">
      <dgm:prSet presAssocID="{E6931B9B-C626-4470-9366-F2788E663FEA}" presName="compNode" presStyleCnt="0"/>
      <dgm:spPr/>
    </dgm:pt>
    <dgm:pt modelId="{08ED5365-935D-4757-B4EA-0679E6892175}" type="pres">
      <dgm:prSet presAssocID="{E6931B9B-C626-4470-9366-F2788E663FEA}" presName="bgRect" presStyleLbl="bgShp" presStyleIdx="2" presStyleCnt="3"/>
      <dgm:spPr/>
    </dgm:pt>
    <dgm:pt modelId="{2396DFE6-DADC-4CE8-9549-17D708705B30}" type="pres">
      <dgm:prSet presAssocID="{E6931B9B-C626-4470-9366-F2788E663F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ers"/>
        </a:ext>
      </dgm:extLst>
    </dgm:pt>
    <dgm:pt modelId="{1162CD74-D65E-4725-B3F5-69227BBE542F}" type="pres">
      <dgm:prSet presAssocID="{E6931B9B-C626-4470-9366-F2788E663FEA}" presName="spaceRect" presStyleCnt="0"/>
      <dgm:spPr/>
    </dgm:pt>
    <dgm:pt modelId="{C27EA84D-20D3-4257-825E-BB2E6E14C55B}" type="pres">
      <dgm:prSet presAssocID="{E6931B9B-C626-4470-9366-F2788E663FEA}" presName="parTx" presStyleLbl="revTx" presStyleIdx="2" presStyleCnt="3">
        <dgm:presLayoutVars>
          <dgm:chMax val="0"/>
          <dgm:chPref val="0"/>
        </dgm:presLayoutVars>
      </dgm:prSet>
      <dgm:spPr/>
    </dgm:pt>
  </dgm:ptLst>
  <dgm:cxnLst>
    <dgm:cxn modelId="{F3E51D35-99FE-4A42-9827-B96521EF94AA}" srcId="{C39B47FA-4EED-4C07-A90B-2A526104682D}" destId="{04F92CAC-51C1-4535-AE56-4EDB207C62A6}" srcOrd="1" destOrd="0" parTransId="{35C9EB6A-0E50-48AD-A3CE-16825B4DEC1B}" sibTransId="{94CBD44F-2EFC-4E0F-9B81-B5309022173A}"/>
    <dgm:cxn modelId="{81F77F72-119C-44E3-AFED-587E3D6F1116}" type="presOf" srcId="{E6931B9B-C626-4470-9366-F2788E663FEA}" destId="{C27EA84D-20D3-4257-825E-BB2E6E14C55B}" srcOrd="0" destOrd="0" presId="urn:microsoft.com/office/officeart/2018/2/layout/IconVerticalSolidList"/>
    <dgm:cxn modelId="{612E0658-16CA-426A-BE9F-2FB19D819E9D}" type="presOf" srcId="{04F92CAC-51C1-4535-AE56-4EDB207C62A6}" destId="{FFABC551-57B0-4345-8E63-E74A95BAC0AB}" srcOrd="0" destOrd="0" presId="urn:microsoft.com/office/officeart/2018/2/layout/IconVerticalSolidList"/>
    <dgm:cxn modelId="{EC37157C-C6FA-441E-B731-D2955B8CEB55}" srcId="{C39B47FA-4EED-4C07-A90B-2A526104682D}" destId="{02A680E2-0C68-4525-BF27-8D26B1FDC99A}" srcOrd="0" destOrd="0" parTransId="{25AA249A-3DC0-43EF-82F9-DEAEE1CFA59D}" sibTransId="{761F48F8-CBB4-4E8C-B1DD-410E3593C542}"/>
    <dgm:cxn modelId="{ADE79998-1C64-4B5A-8A00-DEE60E952BBA}" type="presOf" srcId="{02A680E2-0C68-4525-BF27-8D26B1FDC99A}" destId="{6935990D-596A-40D6-BBB9-181829644903}" srcOrd="0" destOrd="0" presId="urn:microsoft.com/office/officeart/2018/2/layout/IconVerticalSolidList"/>
    <dgm:cxn modelId="{9D59AAAF-542B-4AAD-BD39-703961D2D7A9}" type="presOf" srcId="{C39B47FA-4EED-4C07-A90B-2A526104682D}" destId="{A68E4280-6D8B-4DC3-AF06-0608DC110A83}" srcOrd="0" destOrd="0" presId="urn:microsoft.com/office/officeart/2018/2/layout/IconVerticalSolidList"/>
    <dgm:cxn modelId="{A99195C3-EDFA-4F3F-94FA-749FCD415D5E}" srcId="{C39B47FA-4EED-4C07-A90B-2A526104682D}" destId="{E6931B9B-C626-4470-9366-F2788E663FEA}" srcOrd="2" destOrd="0" parTransId="{65186A8D-E10B-4669-A31D-C29E768B61C2}" sibTransId="{990A6378-B3C3-4E80-9C01-301703E8B554}"/>
    <dgm:cxn modelId="{A01F3540-852D-49A4-B6FF-34A9F4D9D9D0}" type="presParOf" srcId="{A68E4280-6D8B-4DC3-AF06-0608DC110A83}" destId="{32722111-B216-427A-BB96-768A41B35553}" srcOrd="0" destOrd="0" presId="urn:microsoft.com/office/officeart/2018/2/layout/IconVerticalSolidList"/>
    <dgm:cxn modelId="{BF3DFD89-F041-4C37-AAF9-A975081551D9}" type="presParOf" srcId="{32722111-B216-427A-BB96-768A41B35553}" destId="{E68A1F78-2295-4126-986C-3DEB05B969F2}" srcOrd="0" destOrd="0" presId="urn:microsoft.com/office/officeart/2018/2/layout/IconVerticalSolidList"/>
    <dgm:cxn modelId="{995BC84D-850A-458D-9B23-AA4011DCD501}" type="presParOf" srcId="{32722111-B216-427A-BB96-768A41B35553}" destId="{FA33CCA1-9A04-4342-B0A3-25EBBF90CBE5}" srcOrd="1" destOrd="0" presId="urn:microsoft.com/office/officeart/2018/2/layout/IconVerticalSolidList"/>
    <dgm:cxn modelId="{94A18AB3-4905-436C-ACCB-96BFEA2BCC1B}" type="presParOf" srcId="{32722111-B216-427A-BB96-768A41B35553}" destId="{8FE8732F-42A7-43C1-8803-1500A3D28FD1}" srcOrd="2" destOrd="0" presId="urn:microsoft.com/office/officeart/2018/2/layout/IconVerticalSolidList"/>
    <dgm:cxn modelId="{262F3A0D-A2C7-4F70-AD44-FFDF60E40EA0}" type="presParOf" srcId="{32722111-B216-427A-BB96-768A41B35553}" destId="{6935990D-596A-40D6-BBB9-181829644903}" srcOrd="3" destOrd="0" presId="urn:microsoft.com/office/officeart/2018/2/layout/IconVerticalSolidList"/>
    <dgm:cxn modelId="{F85196A3-0F30-4706-B040-3F5CB60083FC}" type="presParOf" srcId="{A68E4280-6D8B-4DC3-AF06-0608DC110A83}" destId="{F6390227-6BE1-4AF0-9CD9-24CF310E7AD5}" srcOrd="1" destOrd="0" presId="urn:microsoft.com/office/officeart/2018/2/layout/IconVerticalSolidList"/>
    <dgm:cxn modelId="{2DECFDC2-CDF3-4438-B680-EE3B193EF70F}" type="presParOf" srcId="{A68E4280-6D8B-4DC3-AF06-0608DC110A83}" destId="{44D33E13-6D63-4F2A-A664-09D4D45AA64A}" srcOrd="2" destOrd="0" presId="urn:microsoft.com/office/officeart/2018/2/layout/IconVerticalSolidList"/>
    <dgm:cxn modelId="{F817195B-988E-45C8-8367-6CA1418706A3}" type="presParOf" srcId="{44D33E13-6D63-4F2A-A664-09D4D45AA64A}" destId="{D9E7C95A-E63C-4A7C-93E6-84FAD8B5424F}" srcOrd="0" destOrd="0" presId="urn:microsoft.com/office/officeart/2018/2/layout/IconVerticalSolidList"/>
    <dgm:cxn modelId="{BEF7FC9D-CE33-4FA7-836C-1E9B90956F76}" type="presParOf" srcId="{44D33E13-6D63-4F2A-A664-09D4D45AA64A}" destId="{05372CD6-A21E-4C04-9569-EBE3E121336D}" srcOrd="1" destOrd="0" presId="urn:microsoft.com/office/officeart/2018/2/layout/IconVerticalSolidList"/>
    <dgm:cxn modelId="{3907FF2C-907B-4D8A-B783-4731F74D97C5}" type="presParOf" srcId="{44D33E13-6D63-4F2A-A664-09D4D45AA64A}" destId="{7C5E9901-20A8-49CC-95F2-548827FA5752}" srcOrd="2" destOrd="0" presId="urn:microsoft.com/office/officeart/2018/2/layout/IconVerticalSolidList"/>
    <dgm:cxn modelId="{999C6EC9-9C9D-4360-A6C2-AAEC36E40010}" type="presParOf" srcId="{44D33E13-6D63-4F2A-A664-09D4D45AA64A}" destId="{FFABC551-57B0-4345-8E63-E74A95BAC0AB}" srcOrd="3" destOrd="0" presId="urn:microsoft.com/office/officeart/2018/2/layout/IconVerticalSolidList"/>
    <dgm:cxn modelId="{330EE59D-E9C1-4D8F-8245-43F7EB8EA3D7}" type="presParOf" srcId="{A68E4280-6D8B-4DC3-AF06-0608DC110A83}" destId="{3D32C8D5-D581-4ADA-A6C0-E3D756B7A3D7}" srcOrd="3" destOrd="0" presId="urn:microsoft.com/office/officeart/2018/2/layout/IconVerticalSolidList"/>
    <dgm:cxn modelId="{E12C3AF0-AC29-4537-9358-0B4326738BBB}" type="presParOf" srcId="{A68E4280-6D8B-4DC3-AF06-0608DC110A83}" destId="{6676666F-CC3D-4257-9E2C-3FA9E1B0D754}" srcOrd="4" destOrd="0" presId="urn:microsoft.com/office/officeart/2018/2/layout/IconVerticalSolidList"/>
    <dgm:cxn modelId="{1092D791-3553-48C3-875E-966281AE64FA}" type="presParOf" srcId="{6676666F-CC3D-4257-9E2C-3FA9E1B0D754}" destId="{08ED5365-935D-4757-B4EA-0679E6892175}" srcOrd="0" destOrd="0" presId="urn:microsoft.com/office/officeart/2018/2/layout/IconVerticalSolidList"/>
    <dgm:cxn modelId="{DB565250-4371-4992-8EC8-EF435BAA59F8}" type="presParOf" srcId="{6676666F-CC3D-4257-9E2C-3FA9E1B0D754}" destId="{2396DFE6-DADC-4CE8-9549-17D708705B30}" srcOrd="1" destOrd="0" presId="urn:microsoft.com/office/officeart/2018/2/layout/IconVerticalSolidList"/>
    <dgm:cxn modelId="{F661D834-706C-440B-9774-F146F79FC282}" type="presParOf" srcId="{6676666F-CC3D-4257-9E2C-3FA9E1B0D754}" destId="{1162CD74-D65E-4725-B3F5-69227BBE542F}" srcOrd="2" destOrd="0" presId="urn:microsoft.com/office/officeart/2018/2/layout/IconVerticalSolidList"/>
    <dgm:cxn modelId="{B5EEE8E8-E8CE-45DF-B374-73125D9C4094}" type="presParOf" srcId="{6676666F-CC3D-4257-9E2C-3FA9E1B0D754}" destId="{C27EA84D-20D3-4257-825E-BB2E6E14C5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57A24-3FC8-4708-9594-9F9EB293D4B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09B106E-5A87-438B-B4CB-0E200FA65456}">
      <dgm:prSet/>
      <dgm:spPr/>
      <dgm:t>
        <a:bodyPr/>
        <a:lstStyle/>
        <a:p>
          <a:pPr>
            <a:lnSpc>
              <a:spcPct val="100000"/>
            </a:lnSpc>
          </a:pPr>
          <a:r>
            <a:rPr lang="en-US" dirty="0">
              <a:latin typeface="Montserrat" panose="00000500000000000000" pitchFamily="2" charset="0"/>
            </a:rPr>
            <a:t>Helps measure whether the PDP is </a:t>
          </a:r>
          <a:br>
            <a:rPr lang="en-US" dirty="0">
              <a:latin typeface="Montserrat" panose="00000500000000000000" pitchFamily="2" charset="0"/>
            </a:rPr>
          </a:br>
          <a:r>
            <a:rPr lang="en-US" dirty="0">
              <a:latin typeface="Montserrat" panose="00000500000000000000" pitchFamily="2" charset="0"/>
            </a:rPr>
            <a:t>meeting its objectives</a:t>
          </a:r>
        </a:p>
      </dgm:t>
      <dgm:extLst>
        <a:ext uri="{E40237B7-FDA0-4F09-8148-C483321AD2D9}">
          <dgm14:cNvPr xmlns:dgm14="http://schemas.microsoft.com/office/drawing/2010/diagram" id="0" name="" descr="Helps measure whether the PDP is &#10;meeting its objectives&#10;Demonstrates PROGRAM progress &#10;and effectiveness over time&#10;Used by Congress to determine future &#10;program funding&#10;Required under the Government Performance and Results Act (GPRA)."/>
        </a:ext>
      </dgm:extLst>
    </dgm:pt>
    <dgm:pt modelId="{B4110452-3984-4B20-97C7-F0858C92C886}" type="parTrans" cxnId="{DB8D9267-4523-4496-8148-5DCFFD966DEC}">
      <dgm:prSet/>
      <dgm:spPr/>
      <dgm:t>
        <a:bodyPr/>
        <a:lstStyle/>
        <a:p>
          <a:endParaRPr lang="en-US"/>
        </a:p>
      </dgm:t>
    </dgm:pt>
    <dgm:pt modelId="{00845EF5-3A7B-472B-941C-C479D6CF1C73}" type="sibTrans" cxnId="{DB8D9267-4523-4496-8148-5DCFFD966DEC}">
      <dgm:prSet/>
      <dgm:spPr/>
      <dgm:t>
        <a:bodyPr/>
        <a:lstStyle/>
        <a:p>
          <a:endParaRPr lang="en-US"/>
        </a:p>
      </dgm:t>
    </dgm:pt>
    <dgm:pt modelId="{F743D0AE-264C-48EB-85FF-E246792090BE}">
      <dgm:prSet/>
      <dgm:spPr/>
      <dgm:t>
        <a:bodyPr/>
        <a:lstStyle/>
        <a:p>
          <a:pPr>
            <a:lnSpc>
              <a:spcPct val="100000"/>
            </a:lnSpc>
          </a:pPr>
          <a:r>
            <a:rPr lang="en-US" dirty="0">
              <a:latin typeface="Montserrat" panose="00000500000000000000" pitchFamily="2" charset="0"/>
            </a:rPr>
            <a:t>Demonstrates PROGRAM progress </a:t>
          </a:r>
          <a:br>
            <a:rPr lang="en-US" dirty="0">
              <a:latin typeface="Montserrat" panose="00000500000000000000" pitchFamily="2" charset="0"/>
            </a:rPr>
          </a:br>
          <a:r>
            <a:rPr lang="en-US" dirty="0">
              <a:latin typeface="Montserrat" panose="00000500000000000000" pitchFamily="2" charset="0"/>
            </a:rPr>
            <a:t>and effectiveness over time</a:t>
          </a:r>
        </a:p>
      </dgm:t>
      <dgm:extLst>
        <a:ext uri="{E40237B7-FDA0-4F09-8148-C483321AD2D9}">
          <dgm14:cNvPr xmlns:dgm14="http://schemas.microsoft.com/office/drawing/2010/diagram" id="0" name="" descr="Helps measure whether the PDP is &#10;meeting its objectives&#10;Demonstrates PROGRAM progress &#10;and effectiveness over time&#10;Used by Congress to determine future &#10;program funding&#10;Required under the Government Performance and Results Act (GPRA)."/>
        </a:ext>
      </dgm:extLst>
    </dgm:pt>
    <dgm:pt modelId="{03FA95DE-F2E1-488F-8E18-E60EE70E301B}" type="parTrans" cxnId="{6F51AE08-F2B6-4561-AC59-2C03EADAC341}">
      <dgm:prSet/>
      <dgm:spPr/>
      <dgm:t>
        <a:bodyPr/>
        <a:lstStyle/>
        <a:p>
          <a:endParaRPr lang="en-US"/>
        </a:p>
      </dgm:t>
    </dgm:pt>
    <dgm:pt modelId="{D54EB71F-6417-4B0A-A1BD-D3BE8A7F11C1}" type="sibTrans" cxnId="{6F51AE08-F2B6-4561-AC59-2C03EADAC341}">
      <dgm:prSet/>
      <dgm:spPr/>
      <dgm:t>
        <a:bodyPr/>
        <a:lstStyle/>
        <a:p>
          <a:endParaRPr lang="en-US"/>
        </a:p>
      </dgm:t>
    </dgm:pt>
    <dgm:pt modelId="{BCB4447F-40E2-4698-A61E-6D8666290360}">
      <dgm:prSet/>
      <dgm:spPr/>
      <dgm:t>
        <a:bodyPr/>
        <a:lstStyle/>
        <a:p>
          <a:pPr>
            <a:lnSpc>
              <a:spcPct val="100000"/>
            </a:lnSpc>
          </a:pPr>
          <a:r>
            <a:rPr lang="en-US" dirty="0">
              <a:latin typeface="Montserrat" panose="00000500000000000000" pitchFamily="2" charset="0"/>
            </a:rPr>
            <a:t>Used by Congress to determine future </a:t>
          </a:r>
          <a:br>
            <a:rPr lang="en-US" dirty="0">
              <a:latin typeface="Montserrat" panose="00000500000000000000" pitchFamily="2" charset="0"/>
            </a:rPr>
          </a:br>
          <a:r>
            <a:rPr lang="en-US" dirty="0">
              <a:latin typeface="Montserrat" panose="00000500000000000000" pitchFamily="2" charset="0"/>
            </a:rPr>
            <a:t>program funding</a:t>
          </a:r>
        </a:p>
      </dgm:t>
      <dgm:extLst>
        <a:ext uri="{E40237B7-FDA0-4F09-8148-C483321AD2D9}">
          <dgm14:cNvPr xmlns:dgm14="http://schemas.microsoft.com/office/drawing/2010/diagram" id="0" name="" descr="Helps measure whether the PDP is &#10;meeting its objectives&#10;Demonstrates PROGRAM progress &#10;and effectiveness over time&#10;Used by Congress to determine future &#10;program funding&#10;Required under the Government Performance and Results Act (GPRA)."/>
        </a:ext>
      </dgm:extLst>
    </dgm:pt>
    <dgm:pt modelId="{A1134A48-95B6-4111-ABA0-1FDFC75BCEF9}" type="parTrans" cxnId="{CDB48A68-445F-4AE2-A274-56AE087F4D1E}">
      <dgm:prSet/>
      <dgm:spPr/>
      <dgm:t>
        <a:bodyPr/>
        <a:lstStyle/>
        <a:p>
          <a:endParaRPr lang="en-US"/>
        </a:p>
      </dgm:t>
    </dgm:pt>
    <dgm:pt modelId="{7EA9FA9C-C9F4-4263-8B8C-EBE27F82DD93}" type="sibTrans" cxnId="{CDB48A68-445F-4AE2-A274-56AE087F4D1E}">
      <dgm:prSet/>
      <dgm:spPr/>
      <dgm:t>
        <a:bodyPr/>
        <a:lstStyle/>
        <a:p>
          <a:endParaRPr lang="en-US"/>
        </a:p>
      </dgm:t>
    </dgm:pt>
    <dgm:pt modelId="{C841AFF2-ED40-407A-9A0A-7318DC0B38B9}">
      <dgm:prSet/>
      <dgm:spPr/>
      <dgm:t>
        <a:bodyPr/>
        <a:lstStyle/>
        <a:p>
          <a:pPr>
            <a:lnSpc>
              <a:spcPct val="100000"/>
            </a:lnSpc>
          </a:pPr>
          <a:r>
            <a:rPr lang="en-US" dirty="0">
              <a:latin typeface="Montserrat" panose="00000500000000000000" pitchFamily="2" charset="0"/>
            </a:rPr>
            <a:t>Required under the Government Performance and Results Act (GPRA)</a:t>
          </a:r>
        </a:p>
      </dgm:t>
      <dgm:extLst>
        <a:ext uri="{E40237B7-FDA0-4F09-8148-C483321AD2D9}">
          <dgm14:cNvPr xmlns:dgm14="http://schemas.microsoft.com/office/drawing/2010/diagram" id="0" name="" descr="Helps measure whether the PDP is &#10;meeting its objectives&#10;Demonstrates PROGRAM progress &#10;and effectiveness over time&#10;Used by Congress to determine future &#10;program funding&#10;Required under the Government Performance and Results Act (GPRA)."/>
        </a:ext>
      </dgm:extLst>
    </dgm:pt>
    <dgm:pt modelId="{4D086C1E-8E5C-4E32-B788-425A2983A4CB}" type="parTrans" cxnId="{2EEAC047-7F5D-41F5-ABC8-9482B8942BAA}">
      <dgm:prSet/>
      <dgm:spPr/>
      <dgm:t>
        <a:bodyPr/>
        <a:lstStyle/>
        <a:p>
          <a:endParaRPr lang="en-US"/>
        </a:p>
      </dgm:t>
    </dgm:pt>
    <dgm:pt modelId="{0B05D8DD-ED8C-4C09-A788-1082E23828B3}" type="sibTrans" cxnId="{2EEAC047-7F5D-41F5-ABC8-9482B8942BAA}">
      <dgm:prSet/>
      <dgm:spPr/>
      <dgm:t>
        <a:bodyPr/>
        <a:lstStyle/>
        <a:p>
          <a:endParaRPr lang="en-US"/>
        </a:p>
      </dgm:t>
    </dgm:pt>
    <dgm:pt modelId="{AD6271C9-39B0-44F4-807A-ECA8B9C94927}" type="pres">
      <dgm:prSet presAssocID="{F0857A24-3FC8-4708-9594-9F9EB293D4BC}" presName="root" presStyleCnt="0">
        <dgm:presLayoutVars>
          <dgm:dir/>
          <dgm:resizeHandles val="exact"/>
        </dgm:presLayoutVars>
      </dgm:prSet>
      <dgm:spPr/>
    </dgm:pt>
    <dgm:pt modelId="{474CACB5-ECED-40C3-82B2-E7D7A8BDCC87}" type="pres">
      <dgm:prSet presAssocID="{409B106E-5A87-438B-B4CB-0E200FA65456}" presName="compNode" presStyleCnt="0"/>
      <dgm:spPr/>
    </dgm:pt>
    <dgm:pt modelId="{84FC2D1A-8027-4136-88AC-B0B064A284F2}" type="pres">
      <dgm:prSet presAssocID="{409B106E-5A87-438B-B4CB-0E200FA65456}" presName="bgRect" presStyleLbl="bgShp" presStyleIdx="0" presStyleCnt="4"/>
      <dgm:spPr/>
    </dgm:pt>
    <dgm:pt modelId="{9BA6CF08-FBCD-4CF2-8610-6786206008F6}" type="pres">
      <dgm:prSet presAssocID="{409B106E-5A87-438B-B4CB-0E200FA6545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FC6494E7-9ECF-4F66-8C47-2BA519D19E10}" type="pres">
      <dgm:prSet presAssocID="{409B106E-5A87-438B-B4CB-0E200FA65456}" presName="spaceRect" presStyleCnt="0"/>
      <dgm:spPr/>
    </dgm:pt>
    <dgm:pt modelId="{B1899435-36F8-4921-9333-12FF13684641}" type="pres">
      <dgm:prSet presAssocID="{409B106E-5A87-438B-B4CB-0E200FA65456}" presName="parTx" presStyleLbl="revTx" presStyleIdx="0" presStyleCnt="4">
        <dgm:presLayoutVars>
          <dgm:chMax val="0"/>
          <dgm:chPref val="0"/>
        </dgm:presLayoutVars>
      </dgm:prSet>
      <dgm:spPr/>
    </dgm:pt>
    <dgm:pt modelId="{F9DA6B84-7F02-4BBF-8E38-4533647D3116}" type="pres">
      <dgm:prSet presAssocID="{00845EF5-3A7B-472B-941C-C479D6CF1C73}" presName="sibTrans" presStyleCnt="0"/>
      <dgm:spPr/>
    </dgm:pt>
    <dgm:pt modelId="{C8DFF171-56E9-4DA5-9355-921D778A9C26}" type="pres">
      <dgm:prSet presAssocID="{F743D0AE-264C-48EB-85FF-E246792090BE}" presName="compNode" presStyleCnt="0"/>
      <dgm:spPr/>
    </dgm:pt>
    <dgm:pt modelId="{DCA75966-58CA-4D1B-BF2F-D0F2AC30351F}" type="pres">
      <dgm:prSet presAssocID="{F743D0AE-264C-48EB-85FF-E246792090BE}" presName="bgRect" presStyleLbl="bgShp" presStyleIdx="1" presStyleCnt="4"/>
      <dgm:spPr/>
    </dgm:pt>
    <dgm:pt modelId="{D4A7FE65-5165-4401-9EB1-01FE5CF25EE8}" type="pres">
      <dgm:prSet presAssocID="{F743D0AE-264C-48EB-85FF-E246792090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rglass"/>
        </a:ext>
      </dgm:extLst>
    </dgm:pt>
    <dgm:pt modelId="{7D702087-AC57-47F8-B72F-681EAB5B5350}" type="pres">
      <dgm:prSet presAssocID="{F743D0AE-264C-48EB-85FF-E246792090BE}" presName="spaceRect" presStyleCnt="0"/>
      <dgm:spPr/>
    </dgm:pt>
    <dgm:pt modelId="{880E5307-7442-4B08-95CA-B420C873A177}" type="pres">
      <dgm:prSet presAssocID="{F743D0AE-264C-48EB-85FF-E246792090BE}" presName="parTx" presStyleLbl="revTx" presStyleIdx="1" presStyleCnt="4">
        <dgm:presLayoutVars>
          <dgm:chMax val="0"/>
          <dgm:chPref val="0"/>
        </dgm:presLayoutVars>
      </dgm:prSet>
      <dgm:spPr/>
    </dgm:pt>
    <dgm:pt modelId="{28E16D80-CEF5-42A3-A887-80908273BD95}" type="pres">
      <dgm:prSet presAssocID="{D54EB71F-6417-4B0A-A1BD-D3BE8A7F11C1}" presName="sibTrans" presStyleCnt="0"/>
      <dgm:spPr/>
    </dgm:pt>
    <dgm:pt modelId="{9AD73EF3-7AD1-4F6A-945E-36C2B25ECA40}" type="pres">
      <dgm:prSet presAssocID="{BCB4447F-40E2-4698-A61E-6D8666290360}" presName="compNode" presStyleCnt="0"/>
      <dgm:spPr/>
    </dgm:pt>
    <dgm:pt modelId="{80D324D2-1603-4A94-A7BF-A04D2210B804}" type="pres">
      <dgm:prSet presAssocID="{BCB4447F-40E2-4698-A61E-6D8666290360}" presName="bgRect" presStyleLbl="bgShp" presStyleIdx="2" presStyleCnt="4"/>
      <dgm:spPr/>
    </dgm:pt>
    <dgm:pt modelId="{6D49518B-8365-4CA3-ADE6-AE2C84438DB2}" type="pres">
      <dgm:prSet presAssocID="{BCB4447F-40E2-4698-A61E-6D86662903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46064BD5-D5B7-46ED-B8D9-6E87A53BF2D2}" type="pres">
      <dgm:prSet presAssocID="{BCB4447F-40E2-4698-A61E-6D8666290360}" presName="spaceRect" presStyleCnt="0"/>
      <dgm:spPr/>
    </dgm:pt>
    <dgm:pt modelId="{9C4B2B2D-58A5-417A-B671-85F5AD32298F}" type="pres">
      <dgm:prSet presAssocID="{BCB4447F-40E2-4698-A61E-6D8666290360}" presName="parTx" presStyleLbl="revTx" presStyleIdx="2" presStyleCnt="4">
        <dgm:presLayoutVars>
          <dgm:chMax val="0"/>
          <dgm:chPref val="0"/>
        </dgm:presLayoutVars>
      </dgm:prSet>
      <dgm:spPr/>
    </dgm:pt>
    <dgm:pt modelId="{C60175F6-F4E3-4901-A59B-C9172ADC6733}" type="pres">
      <dgm:prSet presAssocID="{7EA9FA9C-C9F4-4263-8B8C-EBE27F82DD93}" presName="sibTrans" presStyleCnt="0"/>
      <dgm:spPr/>
    </dgm:pt>
    <dgm:pt modelId="{43DB08AE-7384-4380-86C6-D56B66A2C879}" type="pres">
      <dgm:prSet presAssocID="{C841AFF2-ED40-407A-9A0A-7318DC0B38B9}" presName="compNode" presStyleCnt="0"/>
      <dgm:spPr/>
    </dgm:pt>
    <dgm:pt modelId="{8F680945-A52C-4C44-ABB8-8C25498A3A1E}" type="pres">
      <dgm:prSet presAssocID="{C841AFF2-ED40-407A-9A0A-7318DC0B38B9}" presName="bgRect" presStyleLbl="bgShp" presStyleIdx="3" presStyleCnt="4"/>
      <dgm:spPr/>
    </dgm:pt>
    <dgm:pt modelId="{8510B0D6-8622-4162-B32C-490EE3C0E1D4}" type="pres">
      <dgm:prSet presAssocID="{C841AFF2-ED40-407A-9A0A-7318DC0B38B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05EF219B-B321-4A6D-ABCA-6180658B4194}" type="pres">
      <dgm:prSet presAssocID="{C841AFF2-ED40-407A-9A0A-7318DC0B38B9}" presName="spaceRect" presStyleCnt="0"/>
      <dgm:spPr/>
    </dgm:pt>
    <dgm:pt modelId="{A23B45FD-9ED5-4F18-93EC-6C9F1D8D017A}" type="pres">
      <dgm:prSet presAssocID="{C841AFF2-ED40-407A-9A0A-7318DC0B38B9}" presName="parTx" presStyleLbl="revTx" presStyleIdx="3" presStyleCnt="4">
        <dgm:presLayoutVars>
          <dgm:chMax val="0"/>
          <dgm:chPref val="0"/>
        </dgm:presLayoutVars>
      </dgm:prSet>
      <dgm:spPr/>
    </dgm:pt>
  </dgm:ptLst>
  <dgm:cxnLst>
    <dgm:cxn modelId="{6F51AE08-F2B6-4561-AC59-2C03EADAC341}" srcId="{F0857A24-3FC8-4708-9594-9F9EB293D4BC}" destId="{F743D0AE-264C-48EB-85FF-E246792090BE}" srcOrd="1" destOrd="0" parTransId="{03FA95DE-F2E1-488F-8E18-E60EE70E301B}" sibTransId="{D54EB71F-6417-4B0A-A1BD-D3BE8A7F11C1}"/>
    <dgm:cxn modelId="{DB8D9267-4523-4496-8148-5DCFFD966DEC}" srcId="{F0857A24-3FC8-4708-9594-9F9EB293D4BC}" destId="{409B106E-5A87-438B-B4CB-0E200FA65456}" srcOrd="0" destOrd="0" parTransId="{B4110452-3984-4B20-97C7-F0858C92C886}" sibTransId="{00845EF5-3A7B-472B-941C-C479D6CF1C73}"/>
    <dgm:cxn modelId="{2EEAC047-7F5D-41F5-ABC8-9482B8942BAA}" srcId="{F0857A24-3FC8-4708-9594-9F9EB293D4BC}" destId="{C841AFF2-ED40-407A-9A0A-7318DC0B38B9}" srcOrd="3" destOrd="0" parTransId="{4D086C1E-8E5C-4E32-B788-425A2983A4CB}" sibTransId="{0B05D8DD-ED8C-4C09-A788-1082E23828B3}"/>
    <dgm:cxn modelId="{CDB48A68-445F-4AE2-A274-56AE087F4D1E}" srcId="{F0857A24-3FC8-4708-9594-9F9EB293D4BC}" destId="{BCB4447F-40E2-4698-A61E-6D8666290360}" srcOrd="2" destOrd="0" parTransId="{A1134A48-95B6-4111-ABA0-1FDFC75BCEF9}" sibTransId="{7EA9FA9C-C9F4-4263-8B8C-EBE27F82DD93}"/>
    <dgm:cxn modelId="{9C797A49-77D2-45B8-85D4-7585062C3170}" type="presOf" srcId="{F0857A24-3FC8-4708-9594-9F9EB293D4BC}" destId="{AD6271C9-39B0-44F4-807A-ECA8B9C94927}" srcOrd="0" destOrd="0" presId="urn:microsoft.com/office/officeart/2018/2/layout/IconVerticalSolidList"/>
    <dgm:cxn modelId="{BFD12C52-D5AF-416B-9C2E-5FD8A90098C2}" type="presOf" srcId="{C841AFF2-ED40-407A-9A0A-7318DC0B38B9}" destId="{A23B45FD-9ED5-4F18-93EC-6C9F1D8D017A}" srcOrd="0" destOrd="0" presId="urn:microsoft.com/office/officeart/2018/2/layout/IconVerticalSolidList"/>
    <dgm:cxn modelId="{05041190-20B5-458D-B5B9-99A9045B3927}" type="presOf" srcId="{F743D0AE-264C-48EB-85FF-E246792090BE}" destId="{880E5307-7442-4B08-95CA-B420C873A177}" srcOrd="0" destOrd="0" presId="urn:microsoft.com/office/officeart/2018/2/layout/IconVerticalSolidList"/>
    <dgm:cxn modelId="{AA7A3ACC-5FC9-460D-BFD9-47924FDEC9B8}" type="presOf" srcId="{409B106E-5A87-438B-B4CB-0E200FA65456}" destId="{B1899435-36F8-4921-9333-12FF13684641}" srcOrd="0" destOrd="0" presId="urn:microsoft.com/office/officeart/2018/2/layout/IconVerticalSolidList"/>
    <dgm:cxn modelId="{E7F4A5D8-AF6A-4D4D-8E99-AB65C30A2489}" type="presOf" srcId="{BCB4447F-40E2-4698-A61E-6D8666290360}" destId="{9C4B2B2D-58A5-417A-B671-85F5AD32298F}" srcOrd="0" destOrd="0" presId="urn:microsoft.com/office/officeart/2018/2/layout/IconVerticalSolidList"/>
    <dgm:cxn modelId="{5E4692BF-BC75-4B3F-A879-DB56D32897DE}" type="presParOf" srcId="{AD6271C9-39B0-44F4-807A-ECA8B9C94927}" destId="{474CACB5-ECED-40C3-82B2-E7D7A8BDCC87}" srcOrd="0" destOrd="0" presId="urn:microsoft.com/office/officeart/2018/2/layout/IconVerticalSolidList"/>
    <dgm:cxn modelId="{806005D5-CD5E-4447-8039-7092933D7F80}" type="presParOf" srcId="{474CACB5-ECED-40C3-82B2-E7D7A8BDCC87}" destId="{84FC2D1A-8027-4136-88AC-B0B064A284F2}" srcOrd="0" destOrd="0" presId="urn:microsoft.com/office/officeart/2018/2/layout/IconVerticalSolidList"/>
    <dgm:cxn modelId="{BA473717-43F0-4BAC-9ACF-17044E7B2EAD}" type="presParOf" srcId="{474CACB5-ECED-40C3-82B2-E7D7A8BDCC87}" destId="{9BA6CF08-FBCD-4CF2-8610-6786206008F6}" srcOrd="1" destOrd="0" presId="urn:microsoft.com/office/officeart/2018/2/layout/IconVerticalSolidList"/>
    <dgm:cxn modelId="{BD1171DF-966C-438C-AFE8-9B247D0C26E3}" type="presParOf" srcId="{474CACB5-ECED-40C3-82B2-E7D7A8BDCC87}" destId="{FC6494E7-9ECF-4F66-8C47-2BA519D19E10}" srcOrd="2" destOrd="0" presId="urn:microsoft.com/office/officeart/2018/2/layout/IconVerticalSolidList"/>
    <dgm:cxn modelId="{72F027B1-9B4D-4AE3-8116-B77BA028AF9E}" type="presParOf" srcId="{474CACB5-ECED-40C3-82B2-E7D7A8BDCC87}" destId="{B1899435-36F8-4921-9333-12FF13684641}" srcOrd="3" destOrd="0" presId="urn:microsoft.com/office/officeart/2018/2/layout/IconVerticalSolidList"/>
    <dgm:cxn modelId="{E29E1486-08A4-434C-80DA-C3A153378A18}" type="presParOf" srcId="{AD6271C9-39B0-44F4-807A-ECA8B9C94927}" destId="{F9DA6B84-7F02-4BBF-8E38-4533647D3116}" srcOrd="1" destOrd="0" presId="urn:microsoft.com/office/officeart/2018/2/layout/IconVerticalSolidList"/>
    <dgm:cxn modelId="{8A50489F-E492-4CFF-94BF-B11F6E5FC996}" type="presParOf" srcId="{AD6271C9-39B0-44F4-807A-ECA8B9C94927}" destId="{C8DFF171-56E9-4DA5-9355-921D778A9C26}" srcOrd="2" destOrd="0" presId="urn:microsoft.com/office/officeart/2018/2/layout/IconVerticalSolidList"/>
    <dgm:cxn modelId="{66DA1F9D-F8FF-4ED4-838A-C14C947AD283}" type="presParOf" srcId="{C8DFF171-56E9-4DA5-9355-921D778A9C26}" destId="{DCA75966-58CA-4D1B-BF2F-D0F2AC30351F}" srcOrd="0" destOrd="0" presId="urn:microsoft.com/office/officeart/2018/2/layout/IconVerticalSolidList"/>
    <dgm:cxn modelId="{32CEF748-32BA-4546-9772-F30D15862231}" type="presParOf" srcId="{C8DFF171-56E9-4DA5-9355-921D778A9C26}" destId="{D4A7FE65-5165-4401-9EB1-01FE5CF25EE8}" srcOrd="1" destOrd="0" presId="urn:microsoft.com/office/officeart/2018/2/layout/IconVerticalSolidList"/>
    <dgm:cxn modelId="{B77861FA-B4F4-412F-8C40-A24C84261017}" type="presParOf" srcId="{C8DFF171-56E9-4DA5-9355-921D778A9C26}" destId="{7D702087-AC57-47F8-B72F-681EAB5B5350}" srcOrd="2" destOrd="0" presId="urn:microsoft.com/office/officeart/2018/2/layout/IconVerticalSolidList"/>
    <dgm:cxn modelId="{C1E4AC59-1080-4153-9694-0E1CDF078895}" type="presParOf" srcId="{C8DFF171-56E9-4DA5-9355-921D778A9C26}" destId="{880E5307-7442-4B08-95CA-B420C873A177}" srcOrd="3" destOrd="0" presId="urn:microsoft.com/office/officeart/2018/2/layout/IconVerticalSolidList"/>
    <dgm:cxn modelId="{624165D0-E39D-426B-AAE7-2F422E159B48}" type="presParOf" srcId="{AD6271C9-39B0-44F4-807A-ECA8B9C94927}" destId="{28E16D80-CEF5-42A3-A887-80908273BD95}" srcOrd="3" destOrd="0" presId="urn:microsoft.com/office/officeart/2018/2/layout/IconVerticalSolidList"/>
    <dgm:cxn modelId="{A8BC3ED2-0022-4BF0-8577-9D3DF324E17C}" type="presParOf" srcId="{AD6271C9-39B0-44F4-807A-ECA8B9C94927}" destId="{9AD73EF3-7AD1-4F6A-945E-36C2B25ECA40}" srcOrd="4" destOrd="0" presId="urn:microsoft.com/office/officeart/2018/2/layout/IconVerticalSolidList"/>
    <dgm:cxn modelId="{E1A542E2-AD1A-453D-A474-0E4F59B7A56F}" type="presParOf" srcId="{9AD73EF3-7AD1-4F6A-945E-36C2B25ECA40}" destId="{80D324D2-1603-4A94-A7BF-A04D2210B804}" srcOrd="0" destOrd="0" presId="urn:microsoft.com/office/officeart/2018/2/layout/IconVerticalSolidList"/>
    <dgm:cxn modelId="{81ECBB04-6553-4611-BE88-967F1B492018}" type="presParOf" srcId="{9AD73EF3-7AD1-4F6A-945E-36C2B25ECA40}" destId="{6D49518B-8365-4CA3-ADE6-AE2C84438DB2}" srcOrd="1" destOrd="0" presId="urn:microsoft.com/office/officeart/2018/2/layout/IconVerticalSolidList"/>
    <dgm:cxn modelId="{C52DE62F-D3AB-49EB-8BD2-A05D71E6BA4F}" type="presParOf" srcId="{9AD73EF3-7AD1-4F6A-945E-36C2B25ECA40}" destId="{46064BD5-D5B7-46ED-B8D9-6E87A53BF2D2}" srcOrd="2" destOrd="0" presId="urn:microsoft.com/office/officeart/2018/2/layout/IconVerticalSolidList"/>
    <dgm:cxn modelId="{6EEDC067-5380-402E-936B-BE11864E19BC}" type="presParOf" srcId="{9AD73EF3-7AD1-4F6A-945E-36C2B25ECA40}" destId="{9C4B2B2D-58A5-417A-B671-85F5AD32298F}" srcOrd="3" destOrd="0" presId="urn:microsoft.com/office/officeart/2018/2/layout/IconVerticalSolidList"/>
    <dgm:cxn modelId="{B6FA342A-C057-4765-9FE8-E815B7FC50EC}" type="presParOf" srcId="{AD6271C9-39B0-44F4-807A-ECA8B9C94927}" destId="{C60175F6-F4E3-4901-A59B-C9172ADC6733}" srcOrd="5" destOrd="0" presId="urn:microsoft.com/office/officeart/2018/2/layout/IconVerticalSolidList"/>
    <dgm:cxn modelId="{69D7A9A6-C10A-4E17-8A38-488810D7CD61}" type="presParOf" srcId="{AD6271C9-39B0-44F4-807A-ECA8B9C94927}" destId="{43DB08AE-7384-4380-86C6-D56B66A2C879}" srcOrd="6" destOrd="0" presId="urn:microsoft.com/office/officeart/2018/2/layout/IconVerticalSolidList"/>
    <dgm:cxn modelId="{0E9C8D10-D8C9-4494-B905-F0CBE83DBF0D}" type="presParOf" srcId="{43DB08AE-7384-4380-86C6-D56B66A2C879}" destId="{8F680945-A52C-4C44-ABB8-8C25498A3A1E}" srcOrd="0" destOrd="0" presId="urn:microsoft.com/office/officeart/2018/2/layout/IconVerticalSolidList"/>
    <dgm:cxn modelId="{E3841519-E7C2-4FAA-BFBF-04F68B1EFAB7}" type="presParOf" srcId="{43DB08AE-7384-4380-86C6-D56B66A2C879}" destId="{8510B0D6-8622-4162-B32C-490EE3C0E1D4}" srcOrd="1" destOrd="0" presId="urn:microsoft.com/office/officeart/2018/2/layout/IconVerticalSolidList"/>
    <dgm:cxn modelId="{D46DA97D-8370-4C07-BCA4-5FCA03791206}" type="presParOf" srcId="{43DB08AE-7384-4380-86C6-D56B66A2C879}" destId="{05EF219B-B321-4A6D-ABCA-6180658B4194}" srcOrd="2" destOrd="0" presId="urn:microsoft.com/office/officeart/2018/2/layout/IconVerticalSolidList"/>
    <dgm:cxn modelId="{54444E32-3338-465C-BCB7-D4DD3EF0E4DE}" type="presParOf" srcId="{43DB08AE-7384-4380-86C6-D56B66A2C879}" destId="{A23B45FD-9ED5-4F18-93EC-6C9F1D8D017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DF61D1-1F5A-4605-B95A-4D22EF4B98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329C5B7-0D5C-4A30-8D59-8C431117A255}">
      <dgm:prSet custT="1"/>
      <dgm:spPr/>
      <dgm:t>
        <a:bodyPr/>
        <a:lstStyle/>
        <a:p>
          <a:pPr>
            <a:lnSpc>
              <a:spcPct val="100000"/>
            </a:lnSpc>
          </a:pPr>
          <a:r>
            <a:rPr lang="en-US" sz="2000" dirty="0">
              <a:latin typeface="Montserrat" panose="00000500000000000000" pitchFamily="2" charset="0"/>
            </a:rPr>
            <a:t>Collect, analyze, and use data on scholars on an ongoing basis</a:t>
          </a:r>
        </a:p>
      </dgm:t>
      <dgm:extLst>
        <a:ext uri="{E40237B7-FDA0-4F09-8148-C483321AD2D9}">
          <dgm14:cNvPr xmlns:dgm14="http://schemas.microsoft.com/office/drawing/2010/diagram" id="0" name="" descr="Collect, analyze, and use data on scholars on an ongoing basis&#10;Continually evaluate the goals or objectives of the project&#10;Provide feedback and permit periodic assessment of progress toward achieving intended outcomes"/>
        </a:ext>
      </dgm:extLst>
    </dgm:pt>
    <dgm:pt modelId="{504BC1A0-5094-4568-8357-D3B00B527EBE}" type="parTrans" cxnId="{5223D21D-BC86-477A-901B-1110BDE6EDC1}">
      <dgm:prSet/>
      <dgm:spPr/>
      <dgm:t>
        <a:bodyPr/>
        <a:lstStyle/>
        <a:p>
          <a:endParaRPr lang="en-US"/>
        </a:p>
      </dgm:t>
    </dgm:pt>
    <dgm:pt modelId="{DF9067DD-59CA-46F7-AA52-EE8E5FC134C0}" type="sibTrans" cxnId="{5223D21D-BC86-477A-901B-1110BDE6EDC1}">
      <dgm:prSet/>
      <dgm:spPr/>
      <dgm:t>
        <a:bodyPr/>
        <a:lstStyle/>
        <a:p>
          <a:endParaRPr lang="en-US"/>
        </a:p>
      </dgm:t>
    </dgm:pt>
    <dgm:pt modelId="{6995E4C5-C5B1-4329-AF5B-DF3B1481C27D}">
      <dgm:prSet custT="1"/>
      <dgm:spPr/>
      <dgm:t>
        <a:bodyPr/>
        <a:lstStyle/>
        <a:p>
          <a:pPr>
            <a:lnSpc>
              <a:spcPct val="100000"/>
            </a:lnSpc>
          </a:pPr>
          <a:r>
            <a:rPr lang="en-US" sz="2000" dirty="0">
              <a:latin typeface="Montserrat" panose="00000500000000000000" pitchFamily="2" charset="0"/>
            </a:rPr>
            <a:t>Provide feedback and permit periodic assessment of progress toward achieving intended outcomes</a:t>
          </a:r>
        </a:p>
      </dgm:t>
      <dgm:extLst>
        <a:ext uri="{E40237B7-FDA0-4F09-8148-C483321AD2D9}">
          <dgm14:cNvPr xmlns:dgm14="http://schemas.microsoft.com/office/drawing/2010/diagram" id="0" name="" descr="Collect, analyze, and use data on scholars on an ongoing basis&#10;Continually evaluate the goals or objectives of the project&#10;Provide feedback and permit periodic assessment of progress toward achieving intended outcomes"/>
        </a:ext>
      </dgm:extLst>
    </dgm:pt>
    <dgm:pt modelId="{08F61B78-B8E0-4016-9CA5-B1AA436F40AB}" type="sibTrans" cxnId="{84AF0978-2CFE-4071-82DB-47D6CE14F398}">
      <dgm:prSet/>
      <dgm:spPr/>
      <dgm:t>
        <a:bodyPr/>
        <a:lstStyle/>
        <a:p>
          <a:endParaRPr lang="en-US"/>
        </a:p>
      </dgm:t>
    </dgm:pt>
    <dgm:pt modelId="{AAAA5875-8EAD-4C05-B37E-FA98D1D22E3B}" type="parTrans" cxnId="{84AF0978-2CFE-4071-82DB-47D6CE14F398}">
      <dgm:prSet/>
      <dgm:spPr/>
      <dgm:t>
        <a:bodyPr/>
        <a:lstStyle/>
        <a:p>
          <a:endParaRPr lang="en-US"/>
        </a:p>
      </dgm:t>
    </dgm:pt>
    <dgm:pt modelId="{EF25F9D8-604D-4D36-A823-F86E50253727}">
      <dgm:prSet custT="1"/>
      <dgm:spPr/>
      <dgm:t>
        <a:bodyPr/>
        <a:lstStyle/>
        <a:p>
          <a:pPr>
            <a:lnSpc>
              <a:spcPct val="100000"/>
            </a:lnSpc>
          </a:pPr>
          <a:r>
            <a:rPr lang="en-US" sz="2000" dirty="0">
              <a:latin typeface="Montserrat" panose="00000500000000000000" pitchFamily="2" charset="0"/>
            </a:rPr>
            <a:t>Continually evaluate the goals or objectives of the project</a:t>
          </a:r>
        </a:p>
      </dgm:t>
      <dgm:extLst>
        <a:ext uri="{E40237B7-FDA0-4F09-8148-C483321AD2D9}">
          <dgm14:cNvPr xmlns:dgm14="http://schemas.microsoft.com/office/drawing/2010/diagram" id="0" name="" descr="Collect, analyze, and use data on scholars on an ongoing basis&#10;Continually evaluate the goals or objectives of the project&#10;Provide feedback and permit periodic assessment of progress toward achieving intended outcomes"/>
        </a:ext>
      </dgm:extLst>
    </dgm:pt>
    <dgm:pt modelId="{B0B85836-0CEA-4EEA-9E56-EE542732B295}" type="parTrans" cxnId="{0B03FEEC-E769-42A0-B7FE-70018DE4CD60}">
      <dgm:prSet/>
      <dgm:spPr/>
      <dgm:t>
        <a:bodyPr/>
        <a:lstStyle/>
        <a:p>
          <a:endParaRPr lang="en-US"/>
        </a:p>
      </dgm:t>
    </dgm:pt>
    <dgm:pt modelId="{B5AF6CF0-612C-449C-A153-540E85654911}" type="sibTrans" cxnId="{0B03FEEC-E769-42A0-B7FE-70018DE4CD60}">
      <dgm:prSet/>
      <dgm:spPr/>
      <dgm:t>
        <a:bodyPr/>
        <a:lstStyle/>
        <a:p>
          <a:endParaRPr lang="en-US"/>
        </a:p>
      </dgm:t>
    </dgm:pt>
    <dgm:pt modelId="{2AE834DE-4D16-457A-BCFE-59337389187C}" type="pres">
      <dgm:prSet presAssocID="{8BDF61D1-1F5A-4605-B95A-4D22EF4B9865}" presName="root" presStyleCnt="0">
        <dgm:presLayoutVars>
          <dgm:dir/>
          <dgm:resizeHandles val="exact"/>
        </dgm:presLayoutVars>
      </dgm:prSet>
      <dgm:spPr/>
    </dgm:pt>
    <dgm:pt modelId="{4EA16C8C-EAF2-4317-A9F8-6833D2275E1B}" type="pres">
      <dgm:prSet presAssocID="{4329C5B7-0D5C-4A30-8D59-8C431117A255}" presName="compNode" presStyleCnt="0"/>
      <dgm:spPr/>
    </dgm:pt>
    <dgm:pt modelId="{2EDC0EE2-562A-48B6-AC78-9C5E59DE01C2}" type="pres">
      <dgm:prSet presAssocID="{4329C5B7-0D5C-4A30-8D59-8C431117A255}" presName="bgRect" presStyleLbl="bgShp" presStyleIdx="0" presStyleCnt="3"/>
      <dgm:spPr/>
    </dgm:pt>
    <dgm:pt modelId="{90263B1D-3955-49AA-9754-5C5AC9CAA66F}" type="pres">
      <dgm:prSet presAssocID="{4329C5B7-0D5C-4A30-8D59-8C431117A2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77B864E5-5584-4074-B329-D0C6832C287A}" type="pres">
      <dgm:prSet presAssocID="{4329C5B7-0D5C-4A30-8D59-8C431117A255}" presName="spaceRect" presStyleCnt="0"/>
      <dgm:spPr/>
    </dgm:pt>
    <dgm:pt modelId="{EAAB5634-7AC4-440A-8C1A-ED4F8BF75EDD}" type="pres">
      <dgm:prSet presAssocID="{4329C5B7-0D5C-4A30-8D59-8C431117A255}" presName="parTx" presStyleLbl="revTx" presStyleIdx="0" presStyleCnt="3">
        <dgm:presLayoutVars>
          <dgm:chMax val="0"/>
          <dgm:chPref val="0"/>
        </dgm:presLayoutVars>
      </dgm:prSet>
      <dgm:spPr/>
    </dgm:pt>
    <dgm:pt modelId="{73CD1647-97CF-4315-96DF-8F3051B66820}" type="pres">
      <dgm:prSet presAssocID="{DF9067DD-59CA-46F7-AA52-EE8E5FC134C0}" presName="sibTrans" presStyleCnt="0"/>
      <dgm:spPr/>
    </dgm:pt>
    <dgm:pt modelId="{EFC0ACCF-9600-49CF-BB0B-061AF994027F}" type="pres">
      <dgm:prSet presAssocID="{EF25F9D8-604D-4D36-A823-F86E50253727}" presName="compNode" presStyleCnt="0"/>
      <dgm:spPr/>
    </dgm:pt>
    <dgm:pt modelId="{A9F28011-26B0-41C2-8FA5-BBC6C23115C7}" type="pres">
      <dgm:prSet presAssocID="{EF25F9D8-604D-4D36-A823-F86E50253727}" presName="bgRect" presStyleLbl="bgShp" presStyleIdx="1" presStyleCnt="3"/>
      <dgm:spPr/>
    </dgm:pt>
    <dgm:pt modelId="{B6064541-B4E5-4752-8C34-4142CEC1077D}" type="pres">
      <dgm:prSet presAssocID="{EF25F9D8-604D-4D36-A823-F86E50253727}"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BD100BE-19CC-4E68-B30C-169EE31F1936}" type="pres">
      <dgm:prSet presAssocID="{EF25F9D8-604D-4D36-A823-F86E50253727}" presName="spaceRect" presStyleCnt="0"/>
      <dgm:spPr/>
    </dgm:pt>
    <dgm:pt modelId="{54D39D81-C27A-4F62-94A2-6382D2CAE736}" type="pres">
      <dgm:prSet presAssocID="{EF25F9D8-604D-4D36-A823-F86E50253727}" presName="parTx" presStyleLbl="revTx" presStyleIdx="1" presStyleCnt="3">
        <dgm:presLayoutVars>
          <dgm:chMax val="0"/>
          <dgm:chPref val="0"/>
        </dgm:presLayoutVars>
      </dgm:prSet>
      <dgm:spPr/>
    </dgm:pt>
    <dgm:pt modelId="{D62C4C9F-8843-4E9E-8D92-65BD21213EA7}" type="pres">
      <dgm:prSet presAssocID="{B5AF6CF0-612C-449C-A153-540E85654911}" presName="sibTrans" presStyleCnt="0"/>
      <dgm:spPr/>
    </dgm:pt>
    <dgm:pt modelId="{D982C4D9-1555-46CD-92C0-EFCBF063A759}" type="pres">
      <dgm:prSet presAssocID="{6995E4C5-C5B1-4329-AF5B-DF3B1481C27D}" presName="compNode" presStyleCnt="0"/>
      <dgm:spPr/>
    </dgm:pt>
    <dgm:pt modelId="{B281FF52-8F7E-49E3-BEB1-152B43E248CF}" type="pres">
      <dgm:prSet presAssocID="{6995E4C5-C5B1-4329-AF5B-DF3B1481C27D}" presName="bgRect" presStyleLbl="bgShp" presStyleIdx="2" presStyleCnt="3"/>
      <dgm:spPr/>
    </dgm:pt>
    <dgm:pt modelId="{85681A33-B1B1-48C6-B47F-19DAE875B403}" type="pres">
      <dgm:prSet presAssocID="{6995E4C5-C5B1-4329-AF5B-DF3B1481C27D}"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r chart"/>
        </a:ext>
      </dgm:extLst>
    </dgm:pt>
    <dgm:pt modelId="{C30B6800-E8C7-4507-9572-4261410734FF}" type="pres">
      <dgm:prSet presAssocID="{6995E4C5-C5B1-4329-AF5B-DF3B1481C27D}" presName="spaceRect" presStyleCnt="0"/>
      <dgm:spPr/>
    </dgm:pt>
    <dgm:pt modelId="{DF229FF6-E35E-4D23-B70B-42AAD7EA4D70}" type="pres">
      <dgm:prSet presAssocID="{6995E4C5-C5B1-4329-AF5B-DF3B1481C27D}" presName="parTx" presStyleLbl="revTx" presStyleIdx="2" presStyleCnt="3">
        <dgm:presLayoutVars>
          <dgm:chMax val="0"/>
          <dgm:chPref val="0"/>
        </dgm:presLayoutVars>
      </dgm:prSet>
      <dgm:spPr/>
    </dgm:pt>
  </dgm:ptLst>
  <dgm:cxnLst>
    <dgm:cxn modelId="{5223D21D-BC86-477A-901B-1110BDE6EDC1}" srcId="{8BDF61D1-1F5A-4605-B95A-4D22EF4B9865}" destId="{4329C5B7-0D5C-4A30-8D59-8C431117A255}" srcOrd="0" destOrd="0" parTransId="{504BC1A0-5094-4568-8357-D3B00B527EBE}" sibTransId="{DF9067DD-59CA-46F7-AA52-EE8E5FC134C0}"/>
    <dgm:cxn modelId="{2A8BEE71-DE65-442E-889E-489B556E0F78}" type="presOf" srcId="{8BDF61D1-1F5A-4605-B95A-4D22EF4B9865}" destId="{2AE834DE-4D16-457A-BCFE-59337389187C}" srcOrd="0" destOrd="0" presId="urn:microsoft.com/office/officeart/2018/2/layout/IconVerticalSolidList"/>
    <dgm:cxn modelId="{84AF0978-2CFE-4071-82DB-47D6CE14F398}" srcId="{8BDF61D1-1F5A-4605-B95A-4D22EF4B9865}" destId="{6995E4C5-C5B1-4329-AF5B-DF3B1481C27D}" srcOrd="2" destOrd="0" parTransId="{AAAA5875-8EAD-4C05-B37E-FA98D1D22E3B}" sibTransId="{08F61B78-B8E0-4016-9CA5-B1AA436F40AB}"/>
    <dgm:cxn modelId="{FC197E8D-AFB3-480F-908E-39F37A4C5D78}" type="presOf" srcId="{6995E4C5-C5B1-4329-AF5B-DF3B1481C27D}" destId="{DF229FF6-E35E-4D23-B70B-42AAD7EA4D70}" srcOrd="0" destOrd="0" presId="urn:microsoft.com/office/officeart/2018/2/layout/IconVerticalSolidList"/>
    <dgm:cxn modelId="{4D8FB89C-632C-4E1B-BDCA-752A3844296F}" type="presOf" srcId="{EF25F9D8-604D-4D36-A823-F86E50253727}" destId="{54D39D81-C27A-4F62-94A2-6382D2CAE736}" srcOrd="0" destOrd="0" presId="urn:microsoft.com/office/officeart/2018/2/layout/IconVerticalSolidList"/>
    <dgm:cxn modelId="{B7A772E9-3647-49A8-8198-2D7C3571DA5A}" type="presOf" srcId="{4329C5B7-0D5C-4A30-8D59-8C431117A255}" destId="{EAAB5634-7AC4-440A-8C1A-ED4F8BF75EDD}" srcOrd="0" destOrd="0" presId="urn:microsoft.com/office/officeart/2018/2/layout/IconVerticalSolidList"/>
    <dgm:cxn modelId="{0B03FEEC-E769-42A0-B7FE-70018DE4CD60}" srcId="{8BDF61D1-1F5A-4605-B95A-4D22EF4B9865}" destId="{EF25F9D8-604D-4D36-A823-F86E50253727}" srcOrd="1" destOrd="0" parTransId="{B0B85836-0CEA-4EEA-9E56-EE542732B295}" sibTransId="{B5AF6CF0-612C-449C-A153-540E85654911}"/>
    <dgm:cxn modelId="{D2A690FE-7DEC-4DFB-B68E-9F5396311084}" type="presParOf" srcId="{2AE834DE-4D16-457A-BCFE-59337389187C}" destId="{4EA16C8C-EAF2-4317-A9F8-6833D2275E1B}" srcOrd="0" destOrd="0" presId="urn:microsoft.com/office/officeart/2018/2/layout/IconVerticalSolidList"/>
    <dgm:cxn modelId="{AE5280B3-34C3-468D-AA3D-9F43ACC33574}" type="presParOf" srcId="{4EA16C8C-EAF2-4317-A9F8-6833D2275E1B}" destId="{2EDC0EE2-562A-48B6-AC78-9C5E59DE01C2}" srcOrd="0" destOrd="0" presId="urn:microsoft.com/office/officeart/2018/2/layout/IconVerticalSolidList"/>
    <dgm:cxn modelId="{5DAC0593-9D3E-48F4-9FE8-D1F5FA97AAE1}" type="presParOf" srcId="{4EA16C8C-EAF2-4317-A9F8-6833D2275E1B}" destId="{90263B1D-3955-49AA-9754-5C5AC9CAA66F}" srcOrd="1" destOrd="0" presId="urn:microsoft.com/office/officeart/2018/2/layout/IconVerticalSolidList"/>
    <dgm:cxn modelId="{99AB568D-413B-460A-8F04-7F09C67FA0CE}" type="presParOf" srcId="{4EA16C8C-EAF2-4317-A9F8-6833D2275E1B}" destId="{77B864E5-5584-4074-B329-D0C6832C287A}" srcOrd="2" destOrd="0" presId="urn:microsoft.com/office/officeart/2018/2/layout/IconVerticalSolidList"/>
    <dgm:cxn modelId="{407E1B9E-8599-42B4-B66B-6B9E6DD3E979}" type="presParOf" srcId="{4EA16C8C-EAF2-4317-A9F8-6833D2275E1B}" destId="{EAAB5634-7AC4-440A-8C1A-ED4F8BF75EDD}" srcOrd="3" destOrd="0" presId="urn:microsoft.com/office/officeart/2018/2/layout/IconVerticalSolidList"/>
    <dgm:cxn modelId="{319FC42A-0458-4C31-B2DA-E592E743495B}" type="presParOf" srcId="{2AE834DE-4D16-457A-BCFE-59337389187C}" destId="{73CD1647-97CF-4315-96DF-8F3051B66820}" srcOrd="1" destOrd="0" presId="urn:microsoft.com/office/officeart/2018/2/layout/IconVerticalSolidList"/>
    <dgm:cxn modelId="{8ABC4DFD-C50D-4857-8576-A8AE08F41BF9}" type="presParOf" srcId="{2AE834DE-4D16-457A-BCFE-59337389187C}" destId="{EFC0ACCF-9600-49CF-BB0B-061AF994027F}" srcOrd="2" destOrd="0" presId="urn:microsoft.com/office/officeart/2018/2/layout/IconVerticalSolidList"/>
    <dgm:cxn modelId="{C8561255-88CE-4BBC-AFDA-F2E77EB77C87}" type="presParOf" srcId="{EFC0ACCF-9600-49CF-BB0B-061AF994027F}" destId="{A9F28011-26B0-41C2-8FA5-BBC6C23115C7}" srcOrd="0" destOrd="0" presId="urn:microsoft.com/office/officeart/2018/2/layout/IconVerticalSolidList"/>
    <dgm:cxn modelId="{FB3533E4-7A32-491D-BCFF-0EDA522D90FB}" type="presParOf" srcId="{EFC0ACCF-9600-49CF-BB0B-061AF994027F}" destId="{B6064541-B4E5-4752-8C34-4142CEC1077D}" srcOrd="1" destOrd="0" presId="urn:microsoft.com/office/officeart/2018/2/layout/IconVerticalSolidList"/>
    <dgm:cxn modelId="{D163AB09-057F-4DBB-AE57-BD843E208039}" type="presParOf" srcId="{EFC0ACCF-9600-49CF-BB0B-061AF994027F}" destId="{DBD100BE-19CC-4E68-B30C-169EE31F1936}" srcOrd="2" destOrd="0" presId="urn:microsoft.com/office/officeart/2018/2/layout/IconVerticalSolidList"/>
    <dgm:cxn modelId="{3E73E5E0-5175-477E-9639-453BCEB03F80}" type="presParOf" srcId="{EFC0ACCF-9600-49CF-BB0B-061AF994027F}" destId="{54D39D81-C27A-4F62-94A2-6382D2CAE736}" srcOrd="3" destOrd="0" presId="urn:microsoft.com/office/officeart/2018/2/layout/IconVerticalSolidList"/>
    <dgm:cxn modelId="{2E991F2A-569A-41A2-A1B6-A014A4067991}" type="presParOf" srcId="{2AE834DE-4D16-457A-BCFE-59337389187C}" destId="{D62C4C9F-8843-4E9E-8D92-65BD21213EA7}" srcOrd="3" destOrd="0" presId="urn:microsoft.com/office/officeart/2018/2/layout/IconVerticalSolidList"/>
    <dgm:cxn modelId="{61BB4831-1CF4-40B2-93CD-2E28F43DEE5B}" type="presParOf" srcId="{2AE834DE-4D16-457A-BCFE-59337389187C}" destId="{D982C4D9-1555-46CD-92C0-EFCBF063A759}" srcOrd="4" destOrd="0" presId="urn:microsoft.com/office/officeart/2018/2/layout/IconVerticalSolidList"/>
    <dgm:cxn modelId="{D671E270-47F1-49F8-93BD-2533C2C47207}" type="presParOf" srcId="{D982C4D9-1555-46CD-92C0-EFCBF063A759}" destId="{B281FF52-8F7E-49E3-BEB1-152B43E248CF}" srcOrd="0" destOrd="0" presId="urn:microsoft.com/office/officeart/2018/2/layout/IconVerticalSolidList"/>
    <dgm:cxn modelId="{27C7E039-D7B8-4B3C-A2B8-F924DC6C1E2A}" type="presParOf" srcId="{D982C4D9-1555-46CD-92C0-EFCBF063A759}" destId="{85681A33-B1B1-48C6-B47F-19DAE875B403}" srcOrd="1" destOrd="0" presId="urn:microsoft.com/office/officeart/2018/2/layout/IconVerticalSolidList"/>
    <dgm:cxn modelId="{72BA1D50-3CA5-438C-A927-AF975AE63499}" type="presParOf" srcId="{D982C4D9-1555-46CD-92C0-EFCBF063A759}" destId="{C30B6800-E8C7-4507-9572-4261410734FF}" srcOrd="2" destOrd="0" presId="urn:microsoft.com/office/officeart/2018/2/layout/IconVerticalSolidList"/>
    <dgm:cxn modelId="{4E36B01E-A96B-4D93-AA44-525653E1F7F8}" type="presParOf" srcId="{D982C4D9-1555-46CD-92C0-EFCBF063A759}" destId="{DF229FF6-E35E-4D23-B70B-42AAD7EA4D7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5C309F-2FB1-4A2A-A07B-6EF073FA633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6F88A5-370F-482F-A8B0-89CF3EF294D7}">
      <dgm:prSet/>
      <dgm:spPr/>
      <dgm:t>
        <a:bodyPr/>
        <a:lstStyle/>
        <a:p>
          <a:r>
            <a:rPr lang="en-US" dirty="0">
              <a:latin typeface="Montserrat" panose="00000500000000000000" pitchFamily="2" charset="0"/>
            </a:rPr>
            <a:t>OSEP requires that scholars are in a pending status for </a:t>
          </a:r>
          <a:r>
            <a:rPr lang="en-US" b="1" dirty="0">
              <a:latin typeface="Montserrat" panose="00000500000000000000" pitchFamily="2" charset="0"/>
            </a:rPr>
            <a:t>no more than 30 days</a:t>
          </a:r>
          <a:r>
            <a:rPr lang="en-US" dirty="0">
              <a:latin typeface="Montserrat" panose="00000500000000000000" pitchFamily="2" charset="0"/>
            </a:rPr>
            <a:t>.</a:t>
          </a:r>
        </a:p>
      </dgm:t>
      <dgm:extLst>
        <a:ext uri="{E40237B7-FDA0-4F09-8148-C483321AD2D9}">
          <dgm14:cNvPr xmlns:dgm14="http://schemas.microsoft.com/office/drawing/2010/diagram" id="0" name="" descr="OSEP requires that scholars are in a pending status for no more than 30 days.&#10;Help Desk staff will contact you and your Project Officer if your grant has scholars in a pending status at the end of each annual data collection period. &#10;"/>
        </a:ext>
      </dgm:extLst>
    </dgm:pt>
    <dgm:pt modelId="{F47B18E0-E4D1-4D8F-9383-10526B0A2A95}" type="parTrans" cxnId="{21647B53-01EB-4C45-82E1-CA46F9FD0ED3}">
      <dgm:prSet/>
      <dgm:spPr/>
      <dgm:t>
        <a:bodyPr/>
        <a:lstStyle/>
        <a:p>
          <a:endParaRPr lang="en-US"/>
        </a:p>
      </dgm:t>
    </dgm:pt>
    <dgm:pt modelId="{C4E1AFA9-1D5A-4462-A041-A13BFD31A4FC}" type="sibTrans" cxnId="{21647B53-01EB-4C45-82E1-CA46F9FD0ED3}">
      <dgm:prSet/>
      <dgm:spPr/>
      <dgm:t>
        <a:bodyPr/>
        <a:lstStyle/>
        <a:p>
          <a:endParaRPr lang="en-US"/>
        </a:p>
      </dgm:t>
    </dgm:pt>
    <dgm:pt modelId="{3CDA6AE8-5DF4-4370-86EA-A5D61BFB701D}">
      <dgm:prSet/>
      <dgm:spPr/>
      <dgm:t>
        <a:bodyPr/>
        <a:lstStyle/>
        <a:p>
          <a:r>
            <a:rPr lang="en-US" dirty="0">
              <a:latin typeface="Montserrat" panose="00000500000000000000" pitchFamily="2" charset="0"/>
            </a:rPr>
            <a:t>Help Desk staff will contact you and your Project Officer if your grant has scholars in a pending status at the end of each annual data collection period. </a:t>
          </a:r>
        </a:p>
      </dgm:t>
      <dgm:extLst>
        <a:ext uri="{E40237B7-FDA0-4F09-8148-C483321AD2D9}">
          <dgm14:cNvPr xmlns:dgm14="http://schemas.microsoft.com/office/drawing/2010/diagram" id="0" name="" descr="OSEP requires that scholars are in a pending status for no more than 30 days.&#10;Help Desk staff will contact you and your Project Officer if your grant has scholars in a pending status at the end of each annual data collection period. &#10;"/>
        </a:ext>
      </dgm:extLst>
    </dgm:pt>
    <dgm:pt modelId="{8A203D97-9DE0-4296-B64A-D587F78188DF}" type="parTrans" cxnId="{C768E8D6-84C0-4B45-85EF-CAF0DD746489}">
      <dgm:prSet/>
      <dgm:spPr/>
      <dgm:t>
        <a:bodyPr/>
        <a:lstStyle/>
        <a:p>
          <a:endParaRPr lang="en-US"/>
        </a:p>
      </dgm:t>
    </dgm:pt>
    <dgm:pt modelId="{2877AD36-A276-41EC-8760-BBEA1184E240}" type="sibTrans" cxnId="{C768E8D6-84C0-4B45-85EF-CAF0DD746489}">
      <dgm:prSet/>
      <dgm:spPr/>
      <dgm:t>
        <a:bodyPr/>
        <a:lstStyle/>
        <a:p>
          <a:endParaRPr lang="en-US"/>
        </a:p>
      </dgm:t>
    </dgm:pt>
    <dgm:pt modelId="{9BEC0AD9-BEEA-413A-84AA-BD01051257E4}" type="pres">
      <dgm:prSet presAssocID="{145C309F-2FB1-4A2A-A07B-6EF073FA633C}" presName="hierChild1" presStyleCnt="0">
        <dgm:presLayoutVars>
          <dgm:chPref val="1"/>
          <dgm:dir/>
          <dgm:animOne val="branch"/>
          <dgm:animLvl val="lvl"/>
          <dgm:resizeHandles/>
        </dgm:presLayoutVars>
      </dgm:prSet>
      <dgm:spPr/>
    </dgm:pt>
    <dgm:pt modelId="{92EC0A49-C96C-4D24-84F8-D762DFC219F4}" type="pres">
      <dgm:prSet presAssocID="{4D6F88A5-370F-482F-A8B0-89CF3EF294D7}" presName="hierRoot1" presStyleCnt="0"/>
      <dgm:spPr/>
    </dgm:pt>
    <dgm:pt modelId="{02337C36-97F9-4845-9D6D-71C4187924F4}" type="pres">
      <dgm:prSet presAssocID="{4D6F88A5-370F-482F-A8B0-89CF3EF294D7}" presName="composite" presStyleCnt="0"/>
      <dgm:spPr/>
    </dgm:pt>
    <dgm:pt modelId="{EB22A3FE-45CE-44BB-90D4-C6F2338E4949}" type="pres">
      <dgm:prSet presAssocID="{4D6F88A5-370F-482F-A8B0-89CF3EF294D7}" presName="background" presStyleLbl="node0" presStyleIdx="0" presStyleCnt="2"/>
      <dgm:spPr/>
    </dgm:pt>
    <dgm:pt modelId="{A79B0FA9-FEBE-40A7-B8CC-77AAC2D238CA}" type="pres">
      <dgm:prSet presAssocID="{4D6F88A5-370F-482F-A8B0-89CF3EF294D7}" presName="text" presStyleLbl="fgAcc0" presStyleIdx="0" presStyleCnt="2" custScaleX="101397" custScaleY="125028" custLinFactNeighborX="5172" custLinFactNeighborY="-32358">
        <dgm:presLayoutVars>
          <dgm:chPref val="3"/>
        </dgm:presLayoutVars>
      </dgm:prSet>
      <dgm:spPr/>
    </dgm:pt>
    <dgm:pt modelId="{8674FE47-C6B1-4EF8-9027-980CF6B04A9F}" type="pres">
      <dgm:prSet presAssocID="{4D6F88A5-370F-482F-A8B0-89CF3EF294D7}" presName="hierChild2" presStyleCnt="0"/>
      <dgm:spPr/>
    </dgm:pt>
    <dgm:pt modelId="{6C3BA5B9-DE03-4DA5-9DFC-B9154442C4F3}" type="pres">
      <dgm:prSet presAssocID="{3CDA6AE8-5DF4-4370-86EA-A5D61BFB701D}" presName="hierRoot1" presStyleCnt="0"/>
      <dgm:spPr/>
    </dgm:pt>
    <dgm:pt modelId="{095EC9CB-CDB1-4833-8773-A3A2424A62BA}" type="pres">
      <dgm:prSet presAssocID="{3CDA6AE8-5DF4-4370-86EA-A5D61BFB701D}" presName="composite" presStyleCnt="0"/>
      <dgm:spPr/>
    </dgm:pt>
    <dgm:pt modelId="{172EDD9A-4118-4906-937A-9CC8FEA853B4}" type="pres">
      <dgm:prSet presAssocID="{3CDA6AE8-5DF4-4370-86EA-A5D61BFB701D}" presName="background" presStyleLbl="node0" presStyleIdx="1" presStyleCnt="2"/>
      <dgm:spPr/>
    </dgm:pt>
    <dgm:pt modelId="{8A970FDC-2BB7-4C51-BD5D-73AF247A86C5}" type="pres">
      <dgm:prSet presAssocID="{3CDA6AE8-5DF4-4370-86EA-A5D61BFB701D}" presName="text" presStyleLbl="fgAcc0" presStyleIdx="1" presStyleCnt="2" custScaleX="111563" custScaleY="123956" custLinFactNeighborX="-864" custLinFactNeighborY="6901">
        <dgm:presLayoutVars>
          <dgm:chPref val="3"/>
        </dgm:presLayoutVars>
      </dgm:prSet>
      <dgm:spPr/>
    </dgm:pt>
    <dgm:pt modelId="{D6C46757-72B8-4BA3-8F3B-2CFF3587F7DB}" type="pres">
      <dgm:prSet presAssocID="{3CDA6AE8-5DF4-4370-86EA-A5D61BFB701D}" presName="hierChild2" presStyleCnt="0"/>
      <dgm:spPr/>
    </dgm:pt>
  </dgm:ptLst>
  <dgm:cxnLst>
    <dgm:cxn modelId="{8CBC4C05-1340-43A3-9EF7-5081D2891AB8}" type="presOf" srcId="{4D6F88A5-370F-482F-A8B0-89CF3EF294D7}" destId="{A79B0FA9-FEBE-40A7-B8CC-77AAC2D238CA}" srcOrd="0" destOrd="0" presId="urn:microsoft.com/office/officeart/2005/8/layout/hierarchy1"/>
    <dgm:cxn modelId="{A1BC0672-B8E3-4BD7-AF05-EB73C0BFCC52}" type="presOf" srcId="{145C309F-2FB1-4A2A-A07B-6EF073FA633C}" destId="{9BEC0AD9-BEEA-413A-84AA-BD01051257E4}" srcOrd="0" destOrd="0" presId="urn:microsoft.com/office/officeart/2005/8/layout/hierarchy1"/>
    <dgm:cxn modelId="{21647B53-01EB-4C45-82E1-CA46F9FD0ED3}" srcId="{145C309F-2FB1-4A2A-A07B-6EF073FA633C}" destId="{4D6F88A5-370F-482F-A8B0-89CF3EF294D7}" srcOrd="0" destOrd="0" parTransId="{F47B18E0-E4D1-4D8F-9383-10526B0A2A95}" sibTransId="{C4E1AFA9-1D5A-4462-A041-A13BFD31A4FC}"/>
    <dgm:cxn modelId="{C768E8D6-84C0-4B45-85EF-CAF0DD746489}" srcId="{145C309F-2FB1-4A2A-A07B-6EF073FA633C}" destId="{3CDA6AE8-5DF4-4370-86EA-A5D61BFB701D}" srcOrd="1" destOrd="0" parTransId="{8A203D97-9DE0-4296-B64A-D587F78188DF}" sibTransId="{2877AD36-A276-41EC-8760-BBEA1184E240}"/>
    <dgm:cxn modelId="{4767C5F5-2218-4CAC-AD7B-A131DD5E81C4}" type="presOf" srcId="{3CDA6AE8-5DF4-4370-86EA-A5D61BFB701D}" destId="{8A970FDC-2BB7-4C51-BD5D-73AF247A86C5}" srcOrd="0" destOrd="0" presId="urn:microsoft.com/office/officeart/2005/8/layout/hierarchy1"/>
    <dgm:cxn modelId="{6493E7B8-47A6-48A0-A146-9AD4ACE99469}" type="presParOf" srcId="{9BEC0AD9-BEEA-413A-84AA-BD01051257E4}" destId="{92EC0A49-C96C-4D24-84F8-D762DFC219F4}" srcOrd="0" destOrd="0" presId="urn:microsoft.com/office/officeart/2005/8/layout/hierarchy1"/>
    <dgm:cxn modelId="{563A2323-26D5-4883-B07B-C1F99F44034A}" type="presParOf" srcId="{92EC0A49-C96C-4D24-84F8-D762DFC219F4}" destId="{02337C36-97F9-4845-9D6D-71C4187924F4}" srcOrd="0" destOrd="0" presId="urn:microsoft.com/office/officeart/2005/8/layout/hierarchy1"/>
    <dgm:cxn modelId="{28A0ADF8-E63E-4472-90A8-E99D732358B4}" type="presParOf" srcId="{02337C36-97F9-4845-9D6D-71C4187924F4}" destId="{EB22A3FE-45CE-44BB-90D4-C6F2338E4949}" srcOrd="0" destOrd="0" presId="urn:microsoft.com/office/officeart/2005/8/layout/hierarchy1"/>
    <dgm:cxn modelId="{FC8118CD-C0E0-4059-B86B-FD209C5C1B8B}" type="presParOf" srcId="{02337C36-97F9-4845-9D6D-71C4187924F4}" destId="{A79B0FA9-FEBE-40A7-B8CC-77AAC2D238CA}" srcOrd="1" destOrd="0" presId="urn:microsoft.com/office/officeart/2005/8/layout/hierarchy1"/>
    <dgm:cxn modelId="{44CD399C-6BA1-4173-ABDF-F22C39B43BAF}" type="presParOf" srcId="{92EC0A49-C96C-4D24-84F8-D762DFC219F4}" destId="{8674FE47-C6B1-4EF8-9027-980CF6B04A9F}" srcOrd="1" destOrd="0" presId="urn:microsoft.com/office/officeart/2005/8/layout/hierarchy1"/>
    <dgm:cxn modelId="{9993EC34-E40C-4E36-9295-AA1119A33049}" type="presParOf" srcId="{9BEC0AD9-BEEA-413A-84AA-BD01051257E4}" destId="{6C3BA5B9-DE03-4DA5-9DFC-B9154442C4F3}" srcOrd="1" destOrd="0" presId="urn:microsoft.com/office/officeart/2005/8/layout/hierarchy1"/>
    <dgm:cxn modelId="{59BCED2C-D944-430F-926D-88BA13625608}" type="presParOf" srcId="{6C3BA5B9-DE03-4DA5-9DFC-B9154442C4F3}" destId="{095EC9CB-CDB1-4833-8773-A3A2424A62BA}" srcOrd="0" destOrd="0" presId="urn:microsoft.com/office/officeart/2005/8/layout/hierarchy1"/>
    <dgm:cxn modelId="{FD676181-E3C2-4C1A-85F4-DDC7254CC7FB}" type="presParOf" srcId="{095EC9CB-CDB1-4833-8773-A3A2424A62BA}" destId="{172EDD9A-4118-4906-937A-9CC8FEA853B4}" srcOrd="0" destOrd="0" presId="urn:microsoft.com/office/officeart/2005/8/layout/hierarchy1"/>
    <dgm:cxn modelId="{9BCD0CA8-76F2-4535-B621-CD3D63E11A62}" type="presParOf" srcId="{095EC9CB-CDB1-4833-8773-A3A2424A62BA}" destId="{8A970FDC-2BB7-4C51-BD5D-73AF247A86C5}" srcOrd="1" destOrd="0" presId="urn:microsoft.com/office/officeart/2005/8/layout/hierarchy1"/>
    <dgm:cxn modelId="{D04A1334-7CA2-4819-88B0-EE906337220C}" type="presParOf" srcId="{6C3BA5B9-DE03-4DA5-9DFC-B9154442C4F3}" destId="{D6C46757-72B8-4BA3-8F3B-2CFF3587F7D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94BD8D-7DAB-45FE-A08E-C248144EB2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220290-C217-4380-8442-702F12899D63}">
      <dgm:prSet/>
      <dgm:spPr>
        <a:solidFill>
          <a:srgbClr val="D4DCEC"/>
        </a:solidFill>
      </dgm:spPr>
      <dgm:t>
        <a:bodyPr/>
        <a:lstStyle/>
        <a:p>
          <a:r>
            <a:rPr lang="en-US" b="0" cap="none" spc="0" dirty="0">
              <a:ln w="0"/>
              <a:solidFill>
                <a:schemeClr val="tx1"/>
              </a:solidFill>
              <a:effectLst/>
              <a:latin typeface="Montserrat" panose="00000500000000000000" pitchFamily="2" charset="0"/>
            </a:rPr>
            <a:t>PDPDCS staff must notify the Department’s Education Security Operation Center (EDSOC), document the incident, and expunge the file or email from the servers</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A0CEA5FD-351B-41B1-B797-7CD6A0C95986}" type="parTrans" cxnId="{D2D84541-B5F5-422E-98A8-8F3E4A8E74BC}">
      <dgm:prSet/>
      <dgm:spPr/>
      <dgm:t>
        <a:bodyPr/>
        <a:lstStyle/>
        <a:p>
          <a:endParaRPr lang="en-US"/>
        </a:p>
      </dgm:t>
    </dgm:pt>
    <dgm:pt modelId="{2EB04EE3-20B0-40A3-9617-AF15D685A004}" type="sibTrans" cxnId="{D2D84541-B5F5-422E-98A8-8F3E4A8E74BC}">
      <dgm:prSet/>
      <dgm:spPr/>
      <dgm:t>
        <a:bodyPr/>
        <a:lstStyle/>
        <a:p>
          <a:endParaRPr lang="en-US"/>
        </a:p>
      </dgm:t>
    </dgm:pt>
    <dgm:pt modelId="{B1D99D68-78A0-4027-9668-2D63F4DDB96F}">
      <dgm:prSet/>
      <dgm:spPr>
        <a:solidFill>
          <a:srgbClr val="637D8E"/>
        </a:solidFill>
      </dgm:spPr>
      <dgm:t>
        <a:bodyPr/>
        <a:lstStyle/>
        <a:p>
          <a:r>
            <a:rPr lang="en-US" dirty="0">
              <a:effectLst/>
              <a:latin typeface="Montserrat" panose="00000500000000000000" pitchFamily="2" charset="0"/>
            </a:rPr>
            <a:t>Additional interviews, investigations, and mitigation strategies may be necessary</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4BD682BE-8B92-482B-B04A-A163561801D1}" type="parTrans" cxnId="{3595F292-EE47-4804-9D4B-51D0C595D641}">
      <dgm:prSet/>
      <dgm:spPr/>
      <dgm:t>
        <a:bodyPr/>
        <a:lstStyle/>
        <a:p>
          <a:endParaRPr lang="en-US"/>
        </a:p>
      </dgm:t>
    </dgm:pt>
    <dgm:pt modelId="{341C5B77-6B34-4CED-B837-055056571D52}" type="sibTrans" cxnId="{3595F292-EE47-4804-9D4B-51D0C595D641}">
      <dgm:prSet/>
      <dgm:spPr/>
      <dgm:t>
        <a:bodyPr/>
        <a:lstStyle/>
        <a:p>
          <a:endParaRPr lang="en-US"/>
        </a:p>
      </dgm:t>
    </dgm:pt>
    <dgm:pt modelId="{6F35AEFE-55B5-4DBF-8F40-6139BC76528B}">
      <dgm:prSet/>
      <dgm:spPr>
        <a:solidFill>
          <a:srgbClr val="294A7C"/>
        </a:solidFill>
      </dgm:spPr>
      <dgm:t>
        <a:bodyPr/>
        <a:lstStyle/>
        <a:p>
          <a:r>
            <a:rPr lang="en-US" dirty="0">
              <a:latin typeface="Montserrat" panose="00000500000000000000" pitchFamily="2" charset="0"/>
            </a:rPr>
            <a:t>PDPDCS Staff must review all other scholar records and documentation associated with the grantee</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696208EC-B357-46AF-9D6C-AB1CB5685EB3}" type="parTrans" cxnId="{CBC7E9BA-4FFA-4E87-A8B7-30815542DA7F}">
      <dgm:prSet/>
      <dgm:spPr/>
      <dgm:t>
        <a:bodyPr/>
        <a:lstStyle/>
        <a:p>
          <a:endParaRPr lang="en-US"/>
        </a:p>
      </dgm:t>
    </dgm:pt>
    <dgm:pt modelId="{E006E4D4-CF19-4932-9833-69933B936DDD}" type="sibTrans" cxnId="{CBC7E9BA-4FFA-4E87-A8B7-30815542DA7F}">
      <dgm:prSet/>
      <dgm:spPr/>
      <dgm:t>
        <a:bodyPr/>
        <a:lstStyle/>
        <a:p>
          <a:endParaRPr lang="en-US"/>
        </a:p>
      </dgm:t>
    </dgm:pt>
    <dgm:pt modelId="{C91B8AEB-62D1-4E34-87EB-2C6DA021DE6D}" type="pres">
      <dgm:prSet presAssocID="{C494BD8D-7DAB-45FE-A08E-C248144EB261}" presName="linear" presStyleCnt="0">
        <dgm:presLayoutVars>
          <dgm:animLvl val="lvl"/>
          <dgm:resizeHandles val="exact"/>
        </dgm:presLayoutVars>
      </dgm:prSet>
      <dgm:spPr/>
    </dgm:pt>
    <dgm:pt modelId="{92167E99-D365-4EDA-8E4F-F43A861C5C42}" type="pres">
      <dgm:prSet presAssocID="{C1220290-C217-4380-8442-702F12899D63}" presName="parentText" presStyleLbl="node1" presStyleIdx="0" presStyleCnt="3">
        <dgm:presLayoutVars>
          <dgm:chMax val="0"/>
          <dgm:bulletEnabled val="1"/>
        </dgm:presLayoutVars>
      </dgm:prSet>
      <dgm:spPr/>
    </dgm:pt>
    <dgm:pt modelId="{BDE1173A-63AA-4AAC-A21A-D7BB70EA027E}" type="pres">
      <dgm:prSet presAssocID="{2EB04EE3-20B0-40A3-9617-AF15D685A004}" presName="spacer" presStyleCnt="0"/>
      <dgm:spPr/>
    </dgm:pt>
    <dgm:pt modelId="{62C986B0-C37D-409F-AC6B-0E9AE0812E7A}" type="pres">
      <dgm:prSet presAssocID="{B1D99D68-78A0-4027-9668-2D63F4DDB96F}" presName="parentText" presStyleLbl="node1" presStyleIdx="1" presStyleCnt="3">
        <dgm:presLayoutVars>
          <dgm:chMax val="0"/>
          <dgm:bulletEnabled val="1"/>
        </dgm:presLayoutVars>
      </dgm:prSet>
      <dgm:spPr/>
    </dgm:pt>
    <dgm:pt modelId="{44A974B7-6C3D-41AB-9870-28A92BA1F538}" type="pres">
      <dgm:prSet presAssocID="{341C5B77-6B34-4CED-B837-055056571D52}" presName="spacer" presStyleCnt="0"/>
      <dgm:spPr/>
    </dgm:pt>
    <dgm:pt modelId="{C4CD57F3-5872-4383-AE23-978BCC228097}" type="pres">
      <dgm:prSet presAssocID="{6F35AEFE-55B5-4DBF-8F40-6139BC76528B}" presName="parentText" presStyleLbl="node1" presStyleIdx="2" presStyleCnt="3">
        <dgm:presLayoutVars>
          <dgm:chMax val="0"/>
          <dgm:bulletEnabled val="1"/>
        </dgm:presLayoutVars>
      </dgm:prSet>
      <dgm:spPr/>
    </dgm:pt>
  </dgm:ptLst>
  <dgm:cxnLst>
    <dgm:cxn modelId="{8CC00817-91A0-45FE-A1CC-8D708DEBF0C7}" type="presOf" srcId="{6F35AEFE-55B5-4DBF-8F40-6139BC76528B}" destId="{C4CD57F3-5872-4383-AE23-978BCC228097}" srcOrd="0" destOrd="0" presId="urn:microsoft.com/office/officeart/2005/8/layout/vList2"/>
    <dgm:cxn modelId="{D2D84541-B5F5-422E-98A8-8F3E4A8E74BC}" srcId="{C494BD8D-7DAB-45FE-A08E-C248144EB261}" destId="{C1220290-C217-4380-8442-702F12899D63}" srcOrd="0" destOrd="0" parTransId="{A0CEA5FD-351B-41B1-B797-7CD6A0C95986}" sibTransId="{2EB04EE3-20B0-40A3-9617-AF15D685A004}"/>
    <dgm:cxn modelId="{3595F292-EE47-4804-9D4B-51D0C595D641}" srcId="{C494BD8D-7DAB-45FE-A08E-C248144EB261}" destId="{B1D99D68-78A0-4027-9668-2D63F4DDB96F}" srcOrd="1" destOrd="0" parTransId="{4BD682BE-8B92-482B-B04A-A163561801D1}" sibTransId="{341C5B77-6B34-4CED-B837-055056571D52}"/>
    <dgm:cxn modelId="{F49C9499-3574-43C4-B901-875CD78B50ED}" type="presOf" srcId="{C1220290-C217-4380-8442-702F12899D63}" destId="{92167E99-D365-4EDA-8E4F-F43A861C5C42}" srcOrd="0" destOrd="0" presId="urn:microsoft.com/office/officeart/2005/8/layout/vList2"/>
    <dgm:cxn modelId="{CBC7E9BA-4FFA-4E87-A8B7-30815542DA7F}" srcId="{C494BD8D-7DAB-45FE-A08E-C248144EB261}" destId="{6F35AEFE-55B5-4DBF-8F40-6139BC76528B}" srcOrd="2" destOrd="0" parTransId="{696208EC-B357-46AF-9D6C-AB1CB5685EB3}" sibTransId="{E006E4D4-CF19-4932-9833-69933B936DDD}"/>
    <dgm:cxn modelId="{E93049E3-1456-4591-BE6C-0872ABC33235}" type="presOf" srcId="{C494BD8D-7DAB-45FE-A08E-C248144EB261}" destId="{C91B8AEB-62D1-4E34-87EB-2C6DA021DE6D}" srcOrd="0" destOrd="0" presId="urn:microsoft.com/office/officeart/2005/8/layout/vList2"/>
    <dgm:cxn modelId="{ECB9EBEE-B5BD-4B8B-B9F2-9C492D681A28}" type="presOf" srcId="{B1D99D68-78A0-4027-9668-2D63F4DDB96F}" destId="{62C986B0-C37D-409F-AC6B-0E9AE0812E7A}" srcOrd="0" destOrd="0" presId="urn:microsoft.com/office/officeart/2005/8/layout/vList2"/>
    <dgm:cxn modelId="{59354DE8-4A64-4DDB-9D02-7F6245BE33B0}" type="presParOf" srcId="{C91B8AEB-62D1-4E34-87EB-2C6DA021DE6D}" destId="{92167E99-D365-4EDA-8E4F-F43A861C5C42}" srcOrd="0" destOrd="0" presId="urn:microsoft.com/office/officeart/2005/8/layout/vList2"/>
    <dgm:cxn modelId="{1A18DFB5-47C2-4E54-9F9A-065BC85CAD52}" type="presParOf" srcId="{C91B8AEB-62D1-4E34-87EB-2C6DA021DE6D}" destId="{BDE1173A-63AA-4AAC-A21A-D7BB70EA027E}" srcOrd="1" destOrd="0" presId="urn:microsoft.com/office/officeart/2005/8/layout/vList2"/>
    <dgm:cxn modelId="{4774EF92-328D-4A1F-B3DF-F05A3593A611}" type="presParOf" srcId="{C91B8AEB-62D1-4E34-87EB-2C6DA021DE6D}" destId="{62C986B0-C37D-409F-AC6B-0E9AE0812E7A}" srcOrd="2" destOrd="0" presId="urn:microsoft.com/office/officeart/2005/8/layout/vList2"/>
    <dgm:cxn modelId="{E4A2F6E5-AAD1-41CE-B701-3F4F73464F59}" type="presParOf" srcId="{C91B8AEB-62D1-4E34-87EB-2C6DA021DE6D}" destId="{44A974B7-6C3D-41AB-9870-28A92BA1F538}" srcOrd="3" destOrd="0" presId="urn:microsoft.com/office/officeart/2005/8/layout/vList2"/>
    <dgm:cxn modelId="{8905AABB-712B-4DFC-B7C5-62B3DCC23A36}" type="presParOf" srcId="{C91B8AEB-62D1-4E34-87EB-2C6DA021DE6D}" destId="{C4CD57F3-5872-4383-AE23-978BCC2280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957448-F941-4E1B-8AAF-63C723C160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7706CF0-276C-4680-B44A-41F4515E60A0}">
      <dgm:prSet/>
      <dgm:spPr/>
      <dgm:t>
        <a:bodyPr/>
        <a:lstStyle/>
        <a:p>
          <a:pPr>
            <a:lnSpc>
              <a:spcPct val="100000"/>
            </a:lnSpc>
          </a:pPr>
          <a:r>
            <a:rPr lang="en-US" dirty="0">
              <a:latin typeface="Montserrat" panose="00000500000000000000" pitchFamily="2" charset="0"/>
            </a:rPr>
            <a:t>Always encrypt files being sent by email, including to the PDPDCS Help Desk.</a:t>
          </a:r>
        </a:p>
      </dgm:t>
      <dgm:extLst>
        <a:ext uri="{E40237B7-FDA0-4F09-8148-C483321AD2D9}">
          <dgm14:cNvPr xmlns:dgm14="http://schemas.microsoft.com/office/drawing/2010/diagram" id="0" name=""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
      </dgm:extLst>
    </dgm:pt>
    <dgm:pt modelId="{139FFC95-4C71-472B-95A0-7B4488EAD067}" type="parTrans" cxnId="{E9816199-D37B-4357-8C5A-58B59F08C2A3}">
      <dgm:prSet/>
      <dgm:spPr/>
      <dgm:t>
        <a:bodyPr/>
        <a:lstStyle/>
        <a:p>
          <a:endParaRPr lang="en-US"/>
        </a:p>
      </dgm:t>
    </dgm:pt>
    <dgm:pt modelId="{74DEDE3E-7B3D-49BD-AA8E-17388C2A71C1}" type="sibTrans" cxnId="{E9816199-D37B-4357-8C5A-58B59F08C2A3}">
      <dgm:prSet/>
      <dgm:spPr/>
      <dgm:t>
        <a:bodyPr/>
        <a:lstStyle/>
        <a:p>
          <a:endParaRPr lang="en-US"/>
        </a:p>
      </dgm:t>
    </dgm:pt>
    <dgm:pt modelId="{180B8A1C-9F01-404B-B407-E11780859976}">
      <dgm:prSet/>
      <dgm:spPr/>
      <dgm:t>
        <a:bodyPr/>
        <a:lstStyle/>
        <a:p>
          <a:pPr>
            <a:lnSpc>
              <a:spcPct val="100000"/>
            </a:lnSpc>
          </a:pPr>
          <a:r>
            <a:rPr lang="en-US" dirty="0">
              <a:latin typeface="Montserrat" panose="00000500000000000000" pitchFamily="2" charset="0"/>
            </a:rPr>
            <a:t>Use the digital Pre-Scholarship Agreements and Exit Certifications to avoid uploading a document to the wrong scholar record. </a:t>
          </a:r>
        </a:p>
      </dgm:t>
      <dgm:extLst>
        <a:ext uri="{E40237B7-FDA0-4F09-8148-C483321AD2D9}">
          <dgm14:cNvPr xmlns:dgm14="http://schemas.microsoft.com/office/drawing/2010/diagram" id="0" name=""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
      </dgm:extLst>
    </dgm:pt>
    <dgm:pt modelId="{7EDF674A-315F-491E-BD4E-A85B0457A49A}" type="parTrans" cxnId="{F2AA1BF7-DA89-45A0-9C16-40A2E9C450CF}">
      <dgm:prSet/>
      <dgm:spPr/>
      <dgm:t>
        <a:bodyPr/>
        <a:lstStyle/>
        <a:p>
          <a:endParaRPr lang="en-US"/>
        </a:p>
      </dgm:t>
    </dgm:pt>
    <dgm:pt modelId="{4E50BF1C-6D6A-4A0D-89EC-8C2E8BADD9EF}" type="sibTrans" cxnId="{F2AA1BF7-DA89-45A0-9C16-40A2E9C450CF}">
      <dgm:prSet/>
      <dgm:spPr/>
      <dgm:t>
        <a:bodyPr/>
        <a:lstStyle/>
        <a:p>
          <a:endParaRPr lang="en-US"/>
        </a:p>
      </dgm:t>
    </dgm:pt>
    <dgm:pt modelId="{EDCD4E22-3284-4D92-9B52-04E815BC33A9}">
      <dgm:prSet/>
      <dgm:spPr/>
      <dgm:t>
        <a:bodyPr/>
        <a:lstStyle/>
        <a:p>
          <a:pPr>
            <a:lnSpc>
              <a:spcPct val="100000"/>
            </a:lnSpc>
          </a:pPr>
          <a:r>
            <a:rPr lang="en-US" dirty="0">
              <a:latin typeface="Montserrat" panose="00000500000000000000" pitchFamily="2" charset="0"/>
            </a:rPr>
            <a:t>Implement a file naming convention to track files associated with each scholar’s record: PSA_J_DOE.pdf</a:t>
          </a:r>
          <a:r>
            <a:rPr lang="en-US" dirty="0"/>
            <a:t>.</a:t>
          </a:r>
        </a:p>
      </dgm:t>
      <dgm:extLst>
        <a:ext uri="{E40237B7-FDA0-4F09-8148-C483321AD2D9}">
          <dgm14:cNvPr xmlns:dgm14="http://schemas.microsoft.com/office/drawing/2010/diagram" id="0" name=""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
      </dgm:extLst>
    </dgm:pt>
    <dgm:pt modelId="{D25CCF45-9CD2-4428-A45F-538024B6951A}" type="parTrans" cxnId="{C9DB1ACE-1434-401A-B4EC-16E9FFDA542F}">
      <dgm:prSet/>
      <dgm:spPr/>
      <dgm:t>
        <a:bodyPr/>
        <a:lstStyle/>
        <a:p>
          <a:endParaRPr lang="en-US"/>
        </a:p>
      </dgm:t>
    </dgm:pt>
    <dgm:pt modelId="{9174716C-4BB7-440D-ABAE-E6ADAE9171D2}" type="sibTrans" cxnId="{C9DB1ACE-1434-401A-B4EC-16E9FFDA542F}">
      <dgm:prSet/>
      <dgm:spPr/>
      <dgm:t>
        <a:bodyPr/>
        <a:lstStyle/>
        <a:p>
          <a:endParaRPr lang="en-US"/>
        </a:p>
      </dgm:t>
    </dgm:pt>
    <dgm:pt modelId="{2570E75F-F551-4890-8BB3-170A59A01996}" type="pres">
      <dgm:prSet presAssocID="{73957448-F941-4E1B-8AAF-63C723C160A5}" presName="root" presStyleCnt="0">
        <dgm:presLayoutVars>
          <dgm:dir/>
          <dgm:resizeHandles val="exact"/>
        </dgm:presLayoutVars>
      </dgm:prSet>
      <dgm:spPr/>
    </dgm:pt>
    <dgm:pt modelId="{AD6A4860-2CB9-41AB-8214-304A74B5D086}" type="pres">
      <dgm:prSet presAssocID="{E7706CF0-276C-4680-B44A-41F4515E60A0}" presName="compNode" presStyleCnt="0"/>
      <dgm:spPr/>
    </dgm:pt>
    <dgm:pt modelId="{CE46D280-5858-4254-9055-632B40E45C8C}" type="pres">
      <dgm:prSet presAssocID="{E7706CF0-276C-4680-B44A-41F4515E60A0}" presName="bgRect" presStyleLbl="bgShp" presStyleIdx="0" presStyleCnt="3"/>
      <dgm:spPr/>
    </dgm:pt>
    <dgm:pt modelId="{A6738920-8576-4DCA-9D4B-6F4823BD26C6}" type="pres">
      <dgm:prSet presAssocID="{E7706CF0-276C-4680-B44A-41F4515E60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nvelope"/>
        </a:ext>
      </dgm:extLst>
    </dgm:pt>
    <dgm:pt modelId="{F6A51065-C6A5-4875-9482-22C9C725FAFD}" type="pres">
      <dgm:prSet presAssocID="{E7706CF0-276C-4680-B44A-41F4515E60A0}" presName="spaceRect" presStyleCnt="0"/>
      <dgm:spPr/>
    </dgm:pt>
    <dgm:pt modelId="{93A8808C-BBA3-4FBC-A3FA-9849EFAFE593}" type="pres">
      <dgm:prSet presAssocID="{E7706CF0-276C-4680-B44A-41F4515E60A0}" presName="parTx" presStyleLbl="revTx" presStyleIdx="0" presStyleCnt="3">
        <dgm:presLayoutVars>
          <dgm:chMax val="0"/>
          <dgm:chPref val="0"/>
        </dgm:presLayoutVars>
      </dgm:prSet>
      <dgm:spPr/>
    </dgm:pt>
    <dgm:pt modelId="{497794A1-4266-421A-A291-B207454C4F84}" type="pres">
      <dgm:prSet presAssocID="{74DEDE3E-7B3D-49BD-AA8E-17388C2A71C1}" presName="sibTrans" presStyleCnt="0"/>
      <dgm:spPr/>
    </dgm:pt>
    <dgm:pt modelId="{DF653624-550F-42DD-A103-B86DE9DA7F64}" type="pres">
      <dgm:prSet presAssocID="{180B8A1C-9F01-404B-B407-E11780859976}" presName="compNode" presStyleCnt="0"/>
      <dgm:spPr/>
    </dgm:pt>
    <dgm:pt modelId="{D9A3FC20-A56F-468C-8613-3587575247B5}" type="pres">
      <dgm:prSet presAssocID="{180B8A1C-9F01-404B-B407-E11780859976}" presName="bgRect" presStyleLbl="bgShp" presStyleIdx="1" presStyleCnt="3"/>
      <dgm:spPr/>
    </dgm:pt>
    <dgm:pt modelId="{C315B04A-ED6E-417B-A75C-DB21F246C303}" type="pres">
      <dgm:prSet presAssocID="{180B8A1C-9F01-404B-B407-E117808599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1AC0199D-23ED-42AE-BCEC-23B64614DD4E}" type="pres">
      <dgm:prSet presAssocID="{180B8A1C-9F01-404B-B407-E11780859976}" presName="spaceRect" presStyleCnt="0"/>
      <dgm:spPr/>
    </dgm:pt>
    <dgm:pt modelId="{202FA66C-01F6-46B1-AB2B-8FAE40AA55DB}" type="pres">
      <dgm:prSet presAssocID="{180B8A1C-9F01-404B-B407-E11780859976}" presName="parTx" presStyleLbl="revTx" presStyleIdx="1" presStyleCnt="3">
        <dgm:presLayoutVars>
          <dgm:chMax val="0"/>
          <dgm:chPref val="0"/>
        </dgm:presLayoutVars>
      </dgm:prSet>
      <dgm:spPr/>
    </dgm:pt>
    <dgm:pt modelId="{BDE52D84-B7F0-431A-B7B4-DC9A34CEC985}" type="pres">
      <dgm:prSet presAssocID="{4E50BF1C-6D6A-4A0D-89EC-8C2E8BADD9EF}" presName="sibTrans" presStyleCnt="0"/>
      <dgm:spPr/>
    </dgm:pt>
    <dgm:pt modelId="{651D131D-B048-4624-8B12-917AE873CB56}" type="pres">
      <dgm:prSet presAssocID="{EDCD4E22-3284-4D92-9B52-04E815BC33A9}" presName="compNode" presStyleCnt="0"/>
      <dgm:spPr/>
    </dgm:pt>
    <dgm:pt modelId="{84761C27-2494-47B9-A4A0-5DF21F984084}" type="pres">
      <dgm:prSet presAssocID="{EDCD4E22-3284-4D92-9B52-04E815BC33A9}" presName="bgRect" presStyleLbl="bgShp" presStyleIdx="2" presStyleCnt="3" custLinFactNeighborX="-1802" custLinFactNeighborY="-829"/>
      <dgm:spPr/>
    </dgm:pt>
    <dgm:pt modelId="{CC0C86B8-137B-445A-9FCD-078F1835E0F8}" type="pres">
      <dgm:prSet presAssocID="{EDCD4E22-3284-4D92-9B52-04E815BC33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CCE38FDB-5C7C-4731-86CA-1E939317381D}" type="pres">
      <dgm:prSet presAssocID="{EDCD4E22-3284-4D92-9B52-04E815BC33A9}" presName="spaceRect" presStyleCnt="0"/>
      <dgm:spPr/>
    </dgm:pt>
    <dgm:pt modelId="{3D66135C-27C1-4842-8EAA-9D2C5C9991BD}" type="pres">
      <dgm:prSet presAssocID="{EDCD4E22-3284-4D92-9B52-04E815BC33A9}" presName="parTx" presStyleLbl="revTx" presStyleIdx="2" presStyleCnt="3">
        <dgm:presLayoutVars>
          <dgm:chMax val="0"/>
          <dgm:chPref val="0"/>
        </dgm:presLayoutVars>
      </dgm:prSet>
      <dgm:spPr/>
    </dgm:pt>
  </dgm:ptLst>
  <dgm:cxnLst>
    <dgm:cxn modelId="{3F7F483D-E41B-4E04-BE38-95C4B7BA0847}" type="presOf" srcId="{EDCD4E22-3284-4D92-9B52-04E815BC33A9}" destId="{3D66135C-27C1-4842-8EAA-9D2C5C9991BD}" srcOrd="0" destOrd="0" presId="urn:microsoft.com/office/officeart/2018/2/layout/IconVerticalSolidList"/>
    <dgm:cxn modelId="{84233C78-E6F4-40FA-A449-041049E2F266}" type="presOf" srcId="{180B8A1C-9F01-404B-B407-E11780859976}" destId="{202FA66C-01F6-46B1-AB2B-8FAE40AA55DB}" srcOrd="0" destOrd="0" presId="urn:microsoft.com/office/officeart/2018/2/layout/IconVerticalSolidList"/>
    <dgm:cxn modelId="{7AA8118A-2264-47C5-A01D-EAF372D5B646}" type="presOf" srcId="{E7706CF0-276C-4680-B44A-41F4515E60A0}" destId="{93A8808C-BBA3-4FBC-A3FA-9849EFAFE593}" srcOrd="0" destOrd="0" presId="urn:microsoft.com/office/officeart/2018/2/layout/IconVerticalSolidList"/>
    <dgm:cxn modelId="{E9816199-D37B-4357-8C5A-58B59F08C2A3}" srcId="{73957448-F941-4E1B-8AAF-63C723C160A5}" destId="{E7706CF0-276C-4680-B44A-41F4515E60A0}" srcOrd="0" destOrd="0" parTransId="{139FFC95-4C71-472B-95A0-7B4488EAD067}" sibTransId="{74DEDE3E-7B3D-49BD-AA8E-17388C2A71C1}"/>
    <dgm:cxn modelId="{C9DB1ACE-1434-401A-B4EC-16E9FFDA542F}" srcId="{73957448-F941-4E1B-8AAF-63C723C160A5}" destId="{EDCD4E22-3284-4D92-9B52-04E815BC33A9}" srcOrd="2" destOrd="0" parTransId="{D25CCF45-9CD2-4428-A45F-538024B6951A}" sibTransId="{9174716C-4BB7-440D-ABAE-E6ADAE9171D2}"/>
    <dgm:cxn modelId="{F2AA1BF7-DA89-45A0-9C16-40A2E9C450CF}" srcId="{73957448-F941-4E1B-8AAF-63C723C160A5}" destId="{180B8A1C-9F01-404B-B407-E11780859976}" srcOrd="1" destOrd="0" parTransId="{7EDF674A-315F-491E-BD4E-A85B0457A49A}" sibTransId="{4E50BF1C-6D6A-4A0D-89EC-8C2E8BADD9EF}"/>
    <dgm:cxn modelId="{D11485F7-0099-4B65-9788-3DB9E647A3A0}" type="presOf" srcId="{73957448-F941-4E1B-8AAF-63C723C160A5}" destId="{2570E75F-F551-4890-8BB3-170A59A01996}" srcOrd="0" destOrd="0" presId="urn:microsoft.com/office/officeart/2018/2/layout/IconVerticalSolidList"/>
    <dgm:cxn modelId="{954F1ECC-F89E-463F-A4D8-412415C27AC4}" type="presParOf" srcId="{2570E75F-F551-4890-8BB3-170A59A01996}" destId="{AD6A4860-2CB9-41AB-8214-304A74B5D086}" srcOrd="0" destOrd="0" presId="urn:microsoft.com/office/officeart/2018/2/layout/IconVerticalSolidList"/>
    <dgm:cxn modelId="{DCFF7300-BC01-46CA-BFE7-026CDA2C8AF8}" type="presParOf" srcId="{AD6A4860-2CB9-41AB-8214-304A74B5D086}" destId="{CE46D280-5858-4254-9055-632B40E45C8C}" srcOrd="0" destOrd="0" presId="urn:microsoft.com/office/officeart/2018/2/layout/IconVerticalSolidList"/>
    <dgm:cxn modelId="{9B55AC3C-A24A-407E-85B6-6644AEB2FB29}" type="presParOf" srcId="{AD6A4860-2CB9-41AB-8214-304A74B5D086}" destId="{A6738920-8576-4DCA-9D4B-6F4823BD26C6}" srcOrd="1" destOrd="0" presId="urn:microsoft.com/office/officeart/2018/2/layout/IconVerticalSolidList"/>
    <dgm:cxn modelId="{145BE6CE-2DFF-4CD0-B43F-A301028E52AF}" type="presParOf" srcId="{AD6A4860-2CB9-41AB-8214-304A74B5D086}" destId="{F6A51065-C6A5-4875-9482-22C9C725FAFD}" srcOrd="2" destOrd="0" presId="urn:microsoft.com/office/officeart/2018/2/layout/IconVerticalSolidList"/>
    <dgm:cxn modelId="{91FE4C41-DE5F-48C6-865A-702CA813D0F0}" type="presParOf" srcId="{AD6A4860-2CB9-41AB-8214-304A74B5D086}" destId="{93A8808C-BBA3-4FBC-A3FA-9849EFAFE593}" srcOrd="3" destOrd="0" presId="urn:microsoft.com/office/officeart/2018/2/layout/IconVerticalSolidList"/>
    <dgm:cxn modelId="{69C9054E-2722-4A2F-A756-BC5237E6E223}" type="presParOf" srcId="{2570E75F-F551-4890-8BB3-170A59A01996}" destId="{497794A1-4266-421A-A291-B207454C4F84}" srcOrd="1" destOrd="0" presId="urn:microsoft.com/office/officeart/2018/2/layout/IconVerticalSolidList"/>
    <dgm:cxn modelId="{96780CB2-88CA-4AFE-BCEF-7205EE1E5940}" type="presParOf" srcId="{2570E75F-F551-4890-8BB3-170A59A01996}" destId="{DF653624-550F-42DD-A103-B86DE9DA7F64}" srcOrd="2" destOrd="0" presId="urn:microsoft.com/office/officeart/2018/2/layout/IconVerticalSolidList"/>
    <dgm:cxn modelId="{D1861745-FD38-4ACB-8BEB-01C0E51621BF}" type="presParOf" srcId="{DF653624-550F-42DD-A103-B86DE9DA7F64}" destId="{D9A3FC20-A56F-468C-8613-3587575247B5}" srcOrd="0" destOrd="0" presId="urn:microsoft.com/office/officeart/2018/2/layout/IconVerticalSolidList"/>
    <dgm:cxn modelId="{30650B28-D8EE-4184-A06C-008204759B53}" type="presParOf" srcId="{DF653624-550F-42DD-A103-B86DE9DA7F64}" destId="{C315B04A-ED6E-417B-A75C-DB21F246C303}" srcOrd="1" destOrd="0" presId="urn:microsoft.com/office/officeart/2018/2/layout/IconVerticalSolidList"/>
    <dgm:cxn modelId="{887173A9-AD62-4AA1-BA1C-AC70FBFB0C5A}" type="presParOf" srcId="{DF653624-550F-42DD-A103-B86DE9DA7F64}" destId="{1AC0199D-23ED-42AE-BCEC-23B64614DD4E}" srcOrd="2" destOrd="0" presId="urn:microsoft.com/office/officeart/2018/2/layout/IconVerticalSolidList"/>
    <dgm:cxn modelId="{B57A24E9-1849-48F8-AFCC-4DB65B11CDB2}" type="presParOf" srcId="{DF653624-550F-42DD-A103-B86DE9DA7F64}" destId="{202FA66C-01F6-46B1-AB2B-8FAE40AA55DB}" srcOrd="3" destOrd="0" presId="urn:microsoft.com/office/officeart/2018/2/layout/IconVerticalSolidList"/>
    <dgm:cxn modelId="{97AE7141-00EC-4235-B91B-C84F2DD39947}" type="presParOf" srcId="{2570E75F-F551-4890-8BB3-170A59A01996}" destId="{BDE52D84-B7F0-431A-B7B4-DC9A34CEC985}" srcOrd="3" destOrd="0" presId="urn:microsoft.com/office/officeart/2018/2/layout/IconVerticalSolidList"/>
    <dgm:cxn modelId="{5E92403D-1D17-48A2-8C99-117659C8E9E2}" type="presParOf" srcId="{2570E75F-F551-4890-8BB3-170A59A01996}" destId="{651D131D-B048-4624-8B12-917AE873CB56}" srcOrd="4" destOrd="0" presId="urn:microsoft.com/office/officeart/2018/2/layout/IconVerticalSolidList"/>
    <dgm:cxn modelId="{4F004CD3-287B-4571-BB2D-062D3E8FA0EE}" type="presParOf" srcId="{651D131D-B048-4624-8B12-917AE873CB56}" destId="{84761C27-2494-47B9-A4A0-5DF21F984084}" srcOrd="0" destOrd="0" presId="urn:microsoft.com/office/officeart/2018/2/layout/IconVerticalSolidList"/>
    <dgm:cxn modelId="{072EABC8-1250-4B4E-8DDB-21FD9927AFAD}" type="presParOf" srcId="{651D131D-B048-4624-8B12-917AE873CB56}" destId="{CC0C86B8-137B-445A-9FCD-078F1835E0F8}" srcOrd="1" destOrd="0" presId="urn:microsoft.com/office/officeart/2018/2/layout/IconVerticalSolidList"/>
    <dgm:cxn modelId="{3B709402-B9B9-4ADB-89E2-7DE156E807AE}" type="presParOf" srcId="{651D131D-B048-4624-8B12-917AE873CB56}" destId="{CCE38FDB-5C7C-4731-86CA-1E939317381D}" srcOrd="2" destOrd="0" presId="urn:microsoft.com/office/officeart/2018/2/layout/IconVerticalSolidList"/>
    <dgm:cxn modelId="{EFEC05BE-2654-454E-A9F0-251C91E539FB}" type="presParOf" srcId="{651D131D-B048-4624-8B12-917AE873CB56}" destId="{3D66135C-27C1-4842-8EAA-9D2C5C9991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387B09-7AC3-40F4-A607-EB788247948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565605B-6D43-46D1-87D8-E8479B22EC30}">
      <dgm:prSet custT="1"/>
      <dgm:spPr/>
      <dgm:t>
        <a:bodyPr/>
        <a:lstStyle/>
        <a:p>
          <a:r>
            <a:rPr lang="en-US" sz="2000" dirty="0">
              <a:latin typeface="Montserrat" panose="00000500000000000000" pitchFamily="2" charset="0"/>
            </a:rPr>
            <a:t>OSEP and PDPDCS staff must be able to reach scholars after they graduate or leave your IHE. Please enter a </a:t>
          </a:r>
          <a:r>
            <a:rPr lang="en-US" sz="2000" b="1" dirty="0">
              <a:latin typeface="Montserrat" panose="00000500000000000000" pitchFamily="2" charset="0"/>
            </a:rPr>
            <a:t>non-IHE email address </a:t>
          </a:r>
          <a:r>
            <a:rPr lang="en-US" sz="2000" dirty="0">
              <a:latin typeface="Montserrat" panose="00000500000000000000" pitchFamily="2" charset="0"/>
            </a:rPr>
            <a:t>for each scholar.</a:t>
          </a:r>
        </a:p>
      </dgm:t>
      <dgm:extLst>
        <a:ext uri="{E40237B7-FDA0-4F09-8148-C483321AD2D9}">
          <dgm14:cNvPr xmlns:dgm14="http://schemas.microsoft.com/office/drawing/2010/diagram" id="0" name="" descr="OSEP and PDPDCS staff must be able to reach scholars after they graduate or leave your IHE. Please enter a non-IHE email address for each scholar.&#10; Personal email (e.g., Gmail, Yahoo, Outlook)&#10; Work email&#10;If the scholar has multiple emails, include a second non-IHE email in the alternative email field."/>
        </a:ext>
      </dgm:extLst>
    </dgm:pt>
    <dgm:pt modelId="{461C311C-DB61-48D6-A501-1C6580D8ACEA}" type="parTrans" cxnId="{47FF9DEF-4329-4942-A574-EBA12799FFB1}">
      <dgm:prSet/>
      <dgm:spPr/>
      <dgm:t>
        <a:bodyPr/>
        <a:lstStyle/>
        <a:p>
          <a:endParaRPr lang="en-US"/>
        </a:p>
      </dgm:t>
    </dgm:pt>
    <dgm:pt modelId="{5DB9A17F-B4E8-49CC-8EDB-769B97363F92}" type="sibTrans" cxnId="{47FF9DEF-4329-4942-A574-EBA12799FFB1}">
      <dgm:prSet/>
      <dgm:spPr/>
      <dgm:t>
        <a:bodyPr/>
        <a:lstStyle/>
        <a:p>
          <a:endParaRPr lang="en-US"/>
        </a:p>
      </dgm:t>
    </dgm:pt>
    <dgm:pt modelId="{49B4596E-3D70-4DF7-B929-081A34B183A7}">
      <dgm:prSet/>
      <dgm:spPr/>
      <dgm:t>
        <a:bodyPr/>
        <a:lstStyle/>
        <a:p>
          <a:r>
            <a:rPr lang="en-US" dirty="0">
              <a:latin typeface="Montserrat" panose="00000500000000000000" pitchFamily="2" charset="0"/>
            </a:rPr>
            <a:t>Personal email (e.g., Gmail, Yahoo, Outlook)</a:t>
          </a:r>
        </a:p>
      </dgm:t>
      <dgm:extLst>
        <a:ext uri="{E40237B7-FDA0-4F09-8148-C483321AD2D9}">
          <dgm14:cNvPr xmlns:dgm14="http://schemas.microsoft.com/office/drawing/2010/diagram" id="0" name="" descr="OSEP and PDPDCS staff must be able to reach scholars after they graduate or leave your IHE. Please enter a non-IHE email address for each scholar.&#10; Personal email (e.g., Gmail, Yahoo, Outlook)&#10; Work email&#10;If the scholar has multiple emails, include a second non-IHE email in the alternative email field."/>
        </a:ext>
      </dgm:extLst>
    </dgm:pt>
    <dgm:pt modelId="{3E56002C-E1ED-4094-9A8F-225DFCE86904}" type="parTrans" cxnId="{67250FDB-5D20-4472-A6B2-7E62C2FA21D9}">
      <dgm:prSet/>
      <dgm:spPr/>
      <dgm:t>
        <a:bodyPr/>
        <a:lstStyle/>
        <a:p>
          <a:endParaRPr lang="en-US"/>
        </a:p>
      </dgm:t>
    </dgm:pt>
    <dgm:pt modelId="{E43FA8D8-4238-4CC1-93E3-2D2800A84F47}" type="sibTrans" cxnId="{67250FDB-5D20-4472-A6B2-7E62C2FA21D9}">
      <dgm:prSet/>
      <dgm:spPr/>
      <dgm:t>
        <a:bodyPr/>
        <a:lstStyle/>
        <a:p>
          <a:endParaRPr lang="en-US"/>
        </a:p>
      </dgm:t>
    </dgm:pt>
    <dgm:pt modelId="{D9C8E53A-8788-42F2-92D2-F6F89C16ADA2}">
      <dgm:prSet/>
      <dgm:spPr/>
      <dgm:t>
        <a:bodyPr/>
        <a:lstStyle/>
        <a:p>
          <a:r>
            <a:rPr lang="en-US" dirty="0">
              <a:latin typeface="Montserrat" panose="00000500000000000000" pitchFamily="2" charset="0"/>
            </a:rPr>
            <a:t>Work email</a:t>
          </a:r>
        </a:p>
      </dgm:t>
      <dgm:extLst>
        <a:ext uri="{E40237B7-FDA0-4F09-8148-C483321AD2D9}">
          <dgm14:cNvPr xmlns:dgm14="http://schemas.microsoft.com/office/drawing/2010/diagram" id="0" name="" descr="OSEP and PDPDCS staff must be able to reach scholars after they graduate or leave your IHE. Please enter a non-IHE email address for each scholar.&#10; Personal email (e.g., Gmail, Yahoo, Outlook)&#10; Work email&#10;If the scholar has multiple emails, include a second non-IHE email in the alternative email field."/>
        </a:ext>
      </dgm:extLst>
    </dgm:pt>
    <dgm:pt modelId="{7ED92599-D6AB-4DA4-874A-254F672BF924}" type="parTrans" cxnId="{CD6DFE6A-06A1-4B6C-A842-ABE4F9FDB788}">
      <dgm:prSet/>
      <dgm:spPr/>
      <dgm:t>
        <a:bodyPr/>
        <a:lstStyle/>
        <a:p>
          <a:endParaRPr lang="en-US"/>
        </a:p>
      </dgm:t>
    </dgm:pt>
    <dgm:pt modelId="{02950607-7327-442E-8357-5D60178263B2}" type="sibTrans" cxnId="{CD6DFE6A-06A1-4B6C-A842-ABE4F9FDB788}">
      <dgm:prSet/>
      <dgm:spPr/>
      <dgm:t>
        <a:bodyPr/>
        <a:lstStyle/>
        <a:p>
          <a:endParaRPr lang="en-US"/>
        </a:p>
      </dgm:t>
    </dgm:pt>
    <dgm:pt modelId="{27EDF664-BEA2-4DAE-BB0E-137DB21503F4}">
      <dgm:prSet custT="1"/>
      <dgm:spPr>
        <a:ln>
          <a:solidFill>
            <a:srgbClr val="55C056"/>
          </a:solidFill>
        </a:ln>
      </dgm:spPr>
      <dgm:t>
        <a:bodyPr/>
        <a:lstStyle/>
        <a:p>
          <a:r>
            <a:rPr lang="en-US" sz="1800" dirty="0">
              <a:latin typeface="Montserrat" panose="00000500000000000000" pitchFamily="2" charset="0"/>
            </a:rPr>
            <a:t>If the scholar has multiple emails, include a second non-IHE email in the alternative email field.</a:t>
          </a:r>
        </a:p>
      </dgm:t>
      <dgm:extLst>
        <a:ext uri="{E40237B7-FDA0-4F09-8148-C483321AD2D9}">
          <dgm14:cNvPr xmlns:dgm14="http://schemas.microsoft.com/office/drawing/2010/diagram" id="0" name="" descr="OSEP and PDPDCS staff must be able to reach scholars after they graduate or leave your IHE. Please enter a non-IHE email address for each scholar.&#10; Personal email (e.g., Gmail, Yahoo, Outlook)&#10; Work email&#10;If the scholar has multiple emails, include a second non-IHE email in the alternative email field."/>
        </a:ext>
      </dgm:extLst>
    </dgm:pt>
    <dgm:pt modelId="{7531CF0C-2B22-4ABA-89E2-6E94555A3EFE}" type="parTrans" cxnId="{C707554C-F175-4634-80F2-8C1A1C7E3A33}">
      <dgm:prSet/>
      <dgm:spPr/>
      <dgm:t>
        <a:bodyPr/>
        <a:lstStyle/>
        <a:p>
          <a:endParaRPr lang="en-US"/>
        </a:p>
      </dgm:t>
    </dgm:pt>
    <dgm:pt modelId="{C54F49D7-CF5F-4BEB-A58A-F01673834A5D}" type="sibTrans" cxnId="{C707554C-F175-4634-80F2-8C1A1C7E3A33}">
      <dgm:prSet/>
      <dgm:spPr/>
      <dgm:t>
        <a:bodyPr/>
        <a:lstStyle/>
        <a:p>
          <a:endParaRPr lang="en-US"/>
        </a:p>
      </dgm:t>
    </dgm:pt>
    <dgm:pt modelId="{95DCC303-FECD-4B8E-8C7F-29DC0FFD11F0}" type="pres">
      <dgm:prSet presAssocID="{97387B09-7AC3-40F4-A607-EB788247948E}" presName="hierChild1" presStyleCnt="0">
        <dgm:presLayoutVars>
          <dgm:chPref val="1"/>
          <dgm:dir/>
          <dgm:animOne val="branch"/>
          <dgm:animLvl val="lvl"/>
          <dgm:resizeHandles/>
        </dgm:presLayoutVars>
      </dgm:prSet>
      <dgm:spPr/>
    </dgm:pt>
    <dgm:pt modelId="{1E7E48FE-E67A-462A-AC93-A7E20F7795DD}" type="pres">
      <dgm:prSet presAssocID="{C565605B-6D43-46D1-87D8-E8479B22EC30}" presName="hierRoot1" presStyleCnt="0"/>
      <dgm:spPr/>
    </dgm:pt>
    <dgm:pt modelId="{2367D009-1E59-41FC-8FC1-30C3FCC58FED}" type="pres">
      <dgm:prSet presAssocID="{C565605B-6D43-46D1-87D8-E8479B22EC30}" presName="composite" presStyleCnt="0"/>
      <dgm:spPr/>
    </dgm:pt>
    <dgm:pt modelId="{CD1421A9-5EF2-41E8-8EF5-036F7F405947}" type="pres">
      <dgm:prSet presAssocID="{C565605B-6D43-46D1-87D8-E8479B22EC30}" presName="background" presStyleLbl="node0" presStyleIdx="0" presStyleCnt="2"/>
      <dgm:spPr/>
    </dgm:pt>
    <dgm:pt modelId="{5302CD51-007B-4885-B29E-634CD914F442}" type="pres">
      <dgm:prSet presAssocID="{C565605B-6D43-46D1-87D8-E8479B22EC30}" presName="text" presStyleLbl="fgAcc0" presStyleIdx="0" presStyleCnt="2" custScaleX="148971" custScaleY="100903" custLinFactNeighborX="4226" custLinFactNeighborY="-16522">
        <dgm:presLayoutVars>
          <dgm:chPref val="3"/>
        </dgm:presLayoutVars>
      </dgm:prSet>
      <dgm:spPr/>
    </dgm:pt>
    <dgm:pt modelId="{669B6E9B-AB47-4A64-B2CD-C37EC74F85A3}" type="pres">
      <dgm:prSet presAssocID="{C565605B-6D43-46D1-87D8-E8479B22EC30}" presName="hierChild2" presStyleCnt="0"/>
      <dgm:spPr/>
    </dgm:pt>
    <dgm:pt modelId="{7B1CD864-6920-418D-A69E-47A8099D4B39}" type="pres">
      <dgm:prSet presAssocID="{3E56002C-E1ED-4094-9A8F-225DFCE86904}" presName="Name10" presStyleLbl="parChTrans1D2" presStyleIdx="0" presStyleCnt="2"/>
      <dgm:spPr/>
    </dgm:pt>
    <dgm:pt modelId="{3D681278-930F-4EF7-A872-BE1CBE5FD01A}" type="pres">
      <dgm:prSet presAssocID="{49B4596E-3D70-4DF7-B929-081A34B183A7}" presName="hierRoot2" presStyleCnt="0"/>
      <dgm:spPr/>
    </dgm:pt>
    <dgm:pt modelId="{72E1C1B0-7DF1-4AAD-860F-DB676DEB92B0}" type="pres">
      <dgm:prSet presAssocID="{49B4596E-3D70-4DF7-B929-081A34B183A7}" presName="composite2" presStyleCnt="0"/>
      <dgm:spPr/>
    </dgm:pt>
    <dgm:pt modelId="{B2B3D5C5-4F89-4F35-A12F-FD5A08A1B0A0}" type="pres">
      <dgm:prSet presAssocID="{49B4596E-3D70-4DF7-B929-081A34B183A7}" presName="background2" presStyleLbl="node2" presStyleIdx="0" presStyleCnt="2"/>
      <dgm:spPr>
        <a:solidFill>
          <a:srgbClr val="294A7C"/>
        </a:solidFill>
      </dgm:spPr>
    </dgm:pt>
    <dgm:pt modelId="{B57B61D1-5B96-462B-9337-D9061546C81E}" type="pres">
      <dgm:prSet presAssocID="{49B4596E-3D70-4DF7-B929-081A34B183A7}" presName="text2" presStyleLbl="fgAcc2" presStyleIdx="0" presStyleCnt="2" custScaleX="91663" custScaleY="47578">
        <dgm:presLayoutVars>
          <dgm:chPref val="3"/>
        </dgm:presLayoutVars>
      </dgm:prSet>
      <dgm:spPr/>
    </dgm:pt>
    <dgm:pt modelId="{CE3EF444-0C6A-4497-BB6C-BD84F89A524E}" type="pres">
      <dgm:prSet presAssocID="{49B4596E-3D70-4DF7-B929-081A34B183A7}" presName="hierChild3" presStyleCnt="0"/>
      <dgm:spPr/>
    </dgm:pt>
    <dgm:pt modelId="{13680E0C-2BD4-41C3-9B79-EB13AE1A3B5D}" type="pres">
      <dgm:prSet presAssocID="{7ED92599-D6AB-4DA4-874A-254F672BF924}" presName="Name10" presStyleLbl="parChTrans1D2" presStyleIdx="1" presStyleCnt="2"/>
      <dgm:spPr/>
    </dgm:pt>
    <dgm:pt modelId="{4111B7EB-F462-49E4-88FD-92A7FB1B9377}" type="pres">
      <dgm:prSet presAssocID="{D9C8E53A-8788-42F2-92D2-F6F89C16ADA2}" presName="hierRoot2" presStyleCnt="0"/>
      <dgm:spPr/>
    </dgm:pt>
    <dgm:pt modelId="{56603080-6C9B-4718-8C83-D7E98ECD745C}" type="pres">
      <dgm:prSet presAssocID="{D9C8E53A-8788-42F2-92D2-F6F89C16ADA2}" presName="composite2" presStyleCnt="0"/>
      <dgm:spPr/>
    </dgm:pt>
    <dgm:pt modelId="{0A31BF78-A262-4D00-A58C-283CC1B95438}" type="pres">
      <dgm:prSet presAssocID="{D9C8E53A-8788-42F2-92D2-F6F89C16ADA2}" presName="background2" presStyleLbl="node2" presStyleIdx="1" presStyleCnt="2"/>
      <dgm:spPr>
        <a:solidFill>
          <a:srgbClr val="294A7C"/>
        </a:solidFill>
      </dgm:spPr>
    </dgm:pt>
    <dgm:pt modelId="{D1C0A8E6-3824-4A43-B7A8-99593F277326}" type="pres">
      <dgm:prSet presAssocID="{D9C8E53A-8788-42F2-92D2-F6F89C16ADA2}" presName="text2" presStyleLbl="fgAcc2" presStyleIdx="1" presStyleCnt="2" custScaleX="77644" custScaleY="51098">
        <dgm:presLayoutVars>
          <dgm:chPref val="3"/>
        </dgm:presLayoutVars>
      </dgm:prSet>
      <dgm:spPr/>
    </dgm:pt>
    <dgm:pt modelId="{8706B860-388D-416A-8B4E-491FB5157572}" type="pres">
      <dgm:prSet presAssocID="{D9C8E53A-8788-42F2-92D2-F6F89C16ADA2}" presName="hierChild3" presStyleCnt="0"/>
      <dgm:spPr/>
    </dgm:pt>
    <dgm:pt modelId="{9B338797-9396-4B66-A337-6D9010E88345}" type="pres">
      <dgm:prSet presAssocID="{27EDF664-BEA2-4DAE-BB0E-137DB21503F4}" presName="hierRoot1" presStyleCnt="0"/>
      <dgm:spPr/>
    </dgm:pt>
    <dgm:pt modelId="{22CEC829-C86C-45FA-9BCE-5326D91DCB97}" type="pres">
      <dgm:prSet presAssocID="{27EDF664-BEA2-4DAE-BB0E-137DB21503F4}" presName="composite" presStyleCnt="0"/>
      <dgm:spPr/>
    </dgm:pt>
    <dgm:pt modelId="{43560C04-F4FA-4EE8-B5D0-CBAA444E8943}" type="pres">
      <dgm:prSet presAssocID="{27EDF664-BEA2-4DAE-BB0E-137DB21503F4}" presName="background" presStyleLbl="node0" presStyleIdx="1" presStyleCnt="2"/>
      <dgm:spPr>
        <a:solidFill>
          <a:srgbClr val="55C056"/>
        </a:solidFill>
      </dgm:spPr>
    </dgm:pt>
    <dgm:pt modelId="{89E52942-A612-4672-A05F-4D62BF687E87}" type="pres">
      <dgm:prSet presAssocID="{27EDF664-BEA2-4DAE-BB0E-137DB21503F4}" presName="text" presStyleLbl="fgAcc0" presStyleIdx="1" presStyleCnt="2" custLinFactNeighborX="-1882" custLinFactNeighborY="15150">
        <dgm:presLayoutVars>
          <dgm:chPref val="3"/>
        </dgm:presLayoutVars>
      </dgm:prSet>
      <dgm:spPr/>
    </dgm:pt>
    <dgm:pt modelId="{DF06F91F-6CAD-4C0D-82F0-320A18F80762}" type="pres">
      <dgm:prSet presAssocID="{27EDF664-BEA2-4DAE-BB0E-137DB21503F4}" presName="hierChild2" presStyleCnt="0"/>
      <dgm:spPr/>
    </dgm:pt>
  </dgm:ptLst>
  <dgm:cxnLst>
    <dgm:cxn modelId="{7496CF19-50D9-497D-9CAE-0D371DEC112A}" type="presOf" srcId="{C565605B-6D43-46D1-87D8-E8479B22EC30}" destId="{5302CD51-007B-4885-B29E-634CD914F442}" srcOrd="0" destOrd="0" presId="urn:microsoft.com/office/officeart/2005/8/layout/hierarchy1"/>
    <dgm:cxn modelId="{7D32FB1D-BFEF-4740-B4E8-37A9A087F41B}" type="presOf" srcId="{3E56002C-E1ED-4094-9A8F-225DFCE86904}" destId="{7B1CD864-6920-418D-A69E-47A8099D4B39}" srcOrd="0" destOrd="0" presId="urn:microsoft.com/office/officeart/2005/8/layout/hierarchy1"/>
    <dgm:cxn modelId="{6C817F27-8C74-44A9-8DFA-74D5E84A986D}" type="presOf" srcId="{49B4596E-3D70-4DF7-B929-081A34B183A7}" destId="{B57B61D1-5B96-462B-9337-D9061546C81E}" srcOrd="0" destOrd="0" presId="urn:microsoft.com/office/officeart/2005/8/layout/hierarchy1"/>
    <dgm:cxn modelId="{E2729035-DC12-49D3-99A5-B28C9C8BA445}" type="presOf" srcId="{D9C8E53A-8788-42F2-92D2-F6F89C16ADA2}" destId="{D1C0A8E6-3824-4A43-B7A8-99593F277326}" srcOrd="0" destOrd="0" presId="urn:microsoft.com/office/officeart/2005/8/layout/hierarchy1"/>
    <dgm:cxn modelId="{CD6DFE6A-06A1-4B6C-A842-ABE4F9FDB788}" srcId="{C565605B-6D43-46D1-87D8-E8479B22EC30}" destId="{D9C8E53A-8788-42F2-92D2-F6F89C16ADA2}" srcOrd="1" destOrd="0" parTransId="{7ED92599-D6AB-4DA4-874A-254F672BF924}" sibTransId="{02950607-7327-442E-8357-5D60178263B2}"/>
    <dgm:cxn modelId="{C707554C-F175-4634-80F2-8C1A1C7E3A33}" srcId="{97387B09-7AC3-40F4-A607-EB788247948E}" destId="{27EDF664-BEA2-4DAE-BB0E-137DB21503F4}" srcOrd="1" destOrd="0" parTransId="{7531CF0C-2B22-4ABA-89E2-6E94555A3EFE}" sibTransId="{C54F49D7-CF5F-4BEB-A58A-F01673834A5D}"/>
    <dgm:cxn modelId="{34463D92-9417-4E79-AD9C-1FFCA32B1759}" type="presOf" srcId="{7ED92599-D6AB-4DA4-874A-254F672BF924}" destId="{13680E0C-2BD4-41C3-9B79-EB13AE1A3B5D}" srcOrd="0" destOrd="0" presId="urn:microsoft.com/office/officeart/2005/8/layout/hierarchy1"/>
    <dgm:cxn modelId="{7A735D9A-18A3-40B0-89A0-AF723150319F}" type="presOf" srcId="{27EDF664-BEA2-4DAE-BB0E-137DB21503F4}" destId="{89E52942-A612-4672-A05F-4D62BF687E87}" srcOrd="0" destOrd="0" presId="urn:microsoft.com/office/officeart/2005/8/layout/hierarchy1"/>
    <dgm:cxn modelId="{67250FDB-5D20-4472-A6B2-7E62C2FA21D9}" srcId="{C565605B-6D43-46D1-87D8-E8479B22EC30}" destId="{49B4596E-3D70-4DF7-B929-081A34B183A7}" srcOrd="0" destOrd="0" parTransId="{3E56002C-E1ED-4094-9A8F-225DFCE86904}" sibTransId="{E43FA8D8-4238-4CC1-93E3-2D2800A84F47}"/>
    <dgm:cxn modelId="{47FF9DEF-4329-4942-A574-EBA12799FFB1}" srcId="{97387B09-7AC3-40F4-A607-EB788247948E}" destId="{C565605B-6D43-46D1-87D8-E8479B22EC30}" srcOrd="0" destOrd="0" parTransId="{461C311C-DB61-48D6-A501-1C6580D8ACEA}" sibTransId="{5DB9A17F-B4E8-49CC-8EDB-769B97363F92}"/>
    <dgm:cxn modelId="{E9FD35F9-4006-4377-9C89-13F9D26B0905}" type="presOf" srcId="{97387B09-7AC3-40F4-A607-EB788247948E}" destId="{95DCC303-FECD-4B8E-8C7F-29DC0FFD11F0}" srcOrd="0" destOrd="0" presId="urn:microsoft.com/office/officeart/2005/8/layout/hierarchy1"/>
    <dgm:cxn modelId="{B6AFF983-A96D-48AB-9AD6-1911FD1F7209}" type="presParOf" srcId="{95DCC303-FECD-4B8E-8C7F-29DC0FFD11F0}" destId="{1E7E48FE-E67A-462A-AC93-A7E20F7795DD}" srcOrd="0" destOrd="0" presId="urn:microsoft.com/office/officeart/2005/8/layout/hierarchy1"/>
    <dgm:cxn modelId="{F5F96580-B1BD-4F0E-B964-1D906505C606}" type="presParOf" srcId="{1E7E48FE-E67A-462A-AC93-A7E20F7795DD}" destId="{2367D009-1E59-41FC-8FC1-30C3FCC58FED}" srcOrd="0" destOrd="0" presId="urn:microsoft.com/office/officeart/2005/8/layout/hierarchy1"/>
    <dgm:cxn modelId="{45EB6277-855B-4E71-BC1A-8CC7A3C9F5D2}" type="presParOf" srcId="{2367D009-1E59-41FC-8FC1-30C3FCC58FED}" destId="{CD1421A9-5EF2-41E8-8EF5-036F7F405947}" srcOrd="0" destOrd="0" presId="urn:microsoft.com/office/officeart/2005/8/layout/hierarchy1"/>
    <dgm:cxn modelId="{7694213C-3659-455A-9DDB-D5F67D6F7130}" type="presParOf" srcId="{2367D009-1E59-41FC-8FC1-30C3FCC58FED}" destId="{5302CD51-007B-4885-B29E-634CD914F442}" srcOrd="1" destOrd="0" presId="urn:microsoft.com/office/officeart/2005/8/layout/hierarchy1"/>
    <dgm:cxn modelId="{953F9B1E-5CA4-4C94-A660-9570ADD59570}" type="presParOf" srcId="{1E7E48FE-E67A-462A-AC93-A7E20F7795DD}" destId="{669B6E9B-AB47-4A64-B2CD-C37EC74F85A3}" srcOrd="1" destOrd="0" presId="urn:microsoft.com/office/officeart/2005/8/layout/hierarchy1"/>
    <dgm:cxn modelId="{1A5FA062-FAAC-4F9E-81BE-57D609B98556}" type="presParOf" srcId="{669B6E9B-AB47-4A64-B2CD-C37EC74F85A3}" destId="{7B1CD864-6920-418D-A69E-47A8099D4B39}" srcOrd="0" destOrd="0" presId="urn:microsoft.com/office/officeart/2005/8/layout/hierarchy1"/>
    <dgm:cxn modelId="{CA97B701-E0BD-43CD-840D-0FE373C98C03}" type="presParOf" srcId="{669B6E9B-AB47-4A64-B2CD-C37EC74F85A3}" destId="{3D681278-930F-4EF7-A872-BE1CBE5FD01A}" srcOrd="1" destOrd="0" presId="urn:microsoft.com/office/officeart/2005/8/layout/hierarchy1"/>
    <dgm:cxn modelId="{BF7A3C3C-75BA-4863-8CB9-0F4B0AB6126D}" type="presParOf" srcId="{3D681278-930F-4EF7-A872-BE1CBE5FD01A}" destId="{72E1C1B0-7DF1-4AAD-860F-DB676DEB92B0}" srcOrd="0" destOrd="0" presId="urn:microsoft.com/office/officeart/2005/8/layout/hierarchy1"/>
    <dgm:cxn modelId="{824DB6D7-D281-4740-BFA4-930EDD3952B0}" type="presParOf" srcId="{72E1C1B0-7DF1-4AAD-860F-DB676DEB92B0}" destId="{B2B3D5C5-4F89-4F35-A12F-FD5A08A1B0A0}" srcOrd="0" destOrd="0" presId="urn:microsoft.com/office/officeart/2005/8/layout/hierarchy1"/>
    <dgm:cxn modelId="{CB9B45BA-C700-4213-AD05-D0D638C680B8}" type="presParOf" srcId="{72E1C1B0-7DF1-4AAD-860F-DB676DEB92B0}" destId="{B57B61D1-5B96-462B-9337-D9061546C81E}" srcOrd="1" destOrd="0" presId="urn:microsoft.com/office/officeart/2005/8/layout/hierarchy1"/>
    <dgm:cxn modelId="{B9CF80BF-C66B-4744-ADCF-59D0EA08178C}" type="presParOf" srcId="{3D681278-930F-4EF7-A872-BE1CBE5FD01A}" destId="{CE3EF444-0C6A-4497-BB6C-BD84F89A524E}" srcOrd="1" destOrd="0" presId="urn:microsoft.com/office/officeart/2005/8/layout/hierarchy1"/>
    <dgm:cxn modelId="{341FF78E-1DE2-4C09-B26D-C0B4FC9AF98D}" type="presParOf" srcId="{669B6E9B-AB47-4A64-B2CD-C37EC74F85A3}" destId="{13680E0C-2BD4-41C3-9B79-EB13AE1A3B5D}" srcOrd="2" destOrd="0" presId="urn:microsoft.com/office/officeart/2005/8/layout/hierarchy1"/>
    <dgm:cxn modelId="{A52F26F3-929F-44D6-AB30-9FCB18D4048E}" type="presParOf" srcId="{669B6E9B-AB47-4A64-B2CD-C37EC74F85A3}" destId="{4111B7EB-F462-49E4-88FD-92A7FB1B9377}" srcOrd="3" destOrd="0" presId="urn:microsoft.com/office/officeart/2005/8/layout/hierarchy1"/>
    <dgm:cxn modelId="{0910C155-39D6-49ED-8FD6-A0AAF84EEC41}" type="presParOf" srcId="{4111B7EB-F462-49E4-88FD-92A7FB1B9377}" destId="{56603080-6C9B-4718-8C83-D7E98ECD745C}" srcOrd="0" destOrd="0" presId="urn:microsoft.com/office/officeart/2005/8/layout/hierarchy1"/>
    <dgm:cxn modelId="{1B9167CE-0B85-4175-BA51-A2B7A32E35AB}" type="presParOf" srcId="{56603080-6C9B-4718-8C83-D7E98ECD745C}" destId="{0A31BF78-A262-4D00-A58C-283CC1B95438}" srcOrd="0" destOrd="0" presId="urn:microsoft.com/office/officeart/2005/8/layout/hierarchy1"/>
    <dgm:cxn modelId="{F3B03CA7-A860-4F32-BB23-37CA44CD32EB}" type="presParOf" srcId="{56603080-6C9B-4718-8C83-D7E98ECD745C}" destId="{D1C0A8E6-3824-4A43-B7A8-99593F277326}" srcOrd="1" destOrd="0" presId="urn:microsoft.com/office/officeart/2005/8/layout/hierarchy1"/>
    <dgm:cxn modelId="{4F168F6C-12F3-470D-8007-825C8E0EBDAE}" type="presParOf" srcId="{4111B7EB-F462-49E4-88FD-92A7FB1B9377}" destId="{8706B860-388D-416A-8B4E-491FB5157572}" srcOrd="1" destOrd="0" presId="urn:microsoft.com/office/officeart/2005/8/layout/hierarchy1"/>
    <dgm:cxn modelId="{4C132E42-BA6C-47CD-B443-4F10EF2627A4}" type="presParOf" srcId="{95DCC303-FECD-4B8E-8C7F-29DC0FFD11F0}" destId="{9B338797-9396-4B66-A337-6D9010E88345}" srcOrd="1" destOrd="0" presId="urn:microsoft.com/office/officeart/2005/8/layout/hierarchy1"/>
    <dgm:cxn modelId="{2C9C32B7-F5AD-401D-A513-A4BB46FFAF77}" type="presParOf" srcId="{9B338797-9396-4B66-A337-6D9010E88345}" destId="{22CEC829-C86C-45FA-9BCE-5326D91DCB97}" srcOrd="0" destOrd="0" presId="urn:microsoft.com/office/officeart/2005/8/layout/hierarchy1"/>
    <dgm:cxn modelId="{3E2C7695-8B31-4C80-9E0B-B80EB2206260}" type="presParOf" srcId="{22CEC829-C86C-45FA-9BCE-5326D91DCB97}" destId="{43560C04-F4FA-4EE8-B5D0-CBAA444E8943}" srcOrd="0" destOrd="0" presId="urn:microsoft.com/office/officeart/2005/8/layout/hierarchy1"/>
    <dgm:cxn modelId="{407BE310-4BF0-4624-BBF4-AD30A01CD6CC}" type="presParOf" srcId="{22CEC829-C86C-45FA-9BCE-5326D91DCB97}" destId="{89E52942-A612-4672-A05F-4D62BF687E87}" srcOrd="1" destOrd="0" presId="urn:microsoft.com/office/officeart/2005/8/layout/hierarchy1"/>
    <dgm:cxn modelId="{9B2C2758-E3E3-4BAE-A004-2A0C0C08A713}" type="presParOf" srcId="{9B338797-9396-4B66-A337-6D9010E88345}" destId="{DF06F91F-6CAD-4C0D-82F0-320A18F8076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E5BD2B-6A8B-4E3F-8AC3-838E802BD92B}"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3D720C91-5EE2-4612-A14B-EEDF95DC4D6C}">
      <dgm:prSet/>
      <dgm:spPr/>
      <dgm:t>
        <a:bodyPr/>
        <a:lstStyle/>
        <a:p>
          <a:r>
            <a:rPr lang="en-US" dirty="0">
              <a:latin typeface="Montserrat" panose="00000500000000000000" pitchFamily="2" charset="0"/>
            </a:rPr>
            <a:t>Project Directors must manage grants to ensure that:</a:t>
          </a:r>
        </a:p>
      </dgm:t>
      <dgm:extLst>
        <a:ext uri="{E40237B7-FDA0-4F09-8148-C483321AD2D9}">
          <dgm14:cNvPr xmlns:dgm14="http://schemas.microsoft.com/office/drawing/2010/diagram" id="0" name="" descr="Project Directors must manage grants to ensure that:&#10; All scholars can complete the degree program before the grant ends; &#10; Scholars are enrolled early (Year 1) with sufficient time, funding, and support to complete the program; and&#10; The number of scholars proposed, enrolled, and completed meets outlined expectations. &#10;Contact your OSEP Project Officer to discuss changes in the number of or completion status of scholars."/>
        </a:ext>
      </dgm:extLst>
    </dgm:pt>
    <dgm:pt modelId="{EADD5EA0-9504-4F85-B12D-BFDB0EB812F9}" type="parTrans" cxnId="{FC384C90-C45B-4692-91C7-3DBE851368ED}">
      <dgm:prSet/>
      <dgm:spPr/>
      <dgm:t>
        <a:bodyPr/>
        <a:lstStyle/>
        <a:p>
          <a:endParaRPr lang="en-US">
            <a:latin typeface="Montserrat" panose="00000500000000000000" pitchFamily="2" charset="0"/>
          </a:endParaRPr>
        </a:p>
      </dgm:t>
    </dgm:pt>
    <dgm:pt modelId="{F3703DA9-F3CA-4DEE-93E2-EDCA824B7AD4}" type="sibTrans" cxnId="{FC384C90-C45B-4692-91C7-3DBE851368ED}">
      <dgm:prSet/>
      <dgm:spPr/>
      <dgm:t>
        <a:bodyPr/>
        <a:lstStyle/>
        <a:p>
          <a:endParaRPr lang="en-US">
            <a:latin typeface="Montserrat" panose="00000500000000000000" pitchFamily="2" charset="0"/>
          </a:endParaRPr>
        </a:p>
      </dgm:t>
    </dgm:pt>
    <dgm:pt modelId="{7CD9BF17-FDF2-4DD0-96BC-0440F2CA44BA}">
      <dgm:prSet/>
      <dgm:spPr/>
      <dgm:t>
        <a:bodyPr/>
        <a:lstStyle/>
        <a:p>
          <a:r>
            <a:rPr lang="en-US" dirty="0">
              <a:latin typeface="Montserrat" panose="00000500000000000000" pitchFamily="2" charset="0"/>
            </a:rPr>
            <a:t>All scholars can </a:t>
          </a:r>
          <a:r>
            <a:rPr lang="en-US" b="1" u="sng" dirty="0">
              <a:latin typeface="Montserrat" panose="00000500000000000000" pitchFamily="2" charset="0"/>
            </a:rPr>
            <a:t>complete</a:t>
          </a:r>
          <a:r>
            <a:rPr lang="en-US" dirty="0">
              <a:latin typeface="Montserrat" panose="00000500000000000000" pitchFamily="2" charset="0"/>
            </a:rPr>
            <a:t> the degree program </a:t>
          </a:r>
          <a:r>
            <a:rPr lang="en-US" b="1" u="sng" dirty="0">
              <a:latin typeface="Montserrat" panose="00000500000000000000" pitchFamily="2" charset="0"/>
            </a:rPr>
            <a:t>before the grant ends</a:t>
          </a:r>
          <a:r>
            <a:rPr lang="en-US" dirty="0">
              <a:latin typeface="Montserrat" panose="00000500000000000000" pitchFamily="2" charset="0"/>
            </a:rPr>
            <a:t>; </a:t>
          </a:r>
        </a:p>
      </dgm:t>
      <dgm:extLst>
        <a:ext uri="{E40237B7-FDA0-4F09-8148-C483321AD2D9}">
          <dgm14:cNvPr xmlns:dgm14="http://schemas.microsoft.com/office/drawing/2010/diagram" id="0" name="" descr="Project Directors must manage grants to ensure that:&#10; All scholars can complete the degree program before the grant ends; &#10; Scholars are enrolled early (Year 1) with sufficient time, funding, and support to complete the program; and&#10; The number of scholars proposed, enrolled, and completed meets outlined expectations. &#10;Contact your OSEP Project Officer to discuss changes in the number of or completion status of scholars."/>
        </a:ext>
      </dgm:extLst>
    </dgm:pt>
    <dgm:pt modelId="{C8ECAF84-303B-45A5-ADCF-3A7CF7D81683}" type="parTrans" cxnId="{235A129D-F9F3-4981-8D5A-74034BDC65F2}">
      <dgm:prSet/>
      <dgm:spPr/>
      <dgm:t>
        <a:bodyPr/>
        <a:lstStyle/>
        <a:p>
          <a:endParaRPr lang="en-US">
            <a:latin typeface="Montserrat" panose="00000500000000000000" pitchFamily="2" charset="0"/>
          </a:endParaRPr>
        </a:p>
      </dgm:t>
    </dgm:pt>
    <dgm:pt modelId="{5F861451-4765-4A8D-A4B8-C4B784699BBE}" type="sibTrans" cxnId="{235A129D-F9F3-4981-8D5A-74034BDC65F2}">
      <dgm:prSet/>
      <dgm:spPr/>
      <dgm:t>
        <a:bodyPr/>
        <a:lstStyle/>
        <a:p>
          <a:endParaRPr lang="en-US">
            <a:latin typeface="Montserrat" panose="00000500000000000000" pitchFamily="2" charset="0"/>
          </a:endParaRPr>
        </a:p>
      </dgm:t>
    </dgm:pt>
    <dgm:pt modelId="{C109A33C-CD1E-4F6C-A5AF-DB6AE58C475C}">
      <dgm:prSet/>
      <dgm:spPr/>
      <dgm:t>
        <a:bodyPr/>
        <a:lstStyle/>
        <a:p>
          <a:r>
            <a:rPr lang="en-US" dirty="0">
              <a:latin typeface="Montserrat" panose="00000500000000000000" pitchFamily="2" charset="0"/>
            </a:rPr>
            <a:t>Scholars are enrolled early (Year 1) with sufficient time, funding, and support to complete the program; and</a:t>
          </a:r>
        </a:p>
      </dgm:t>
      <dgm:extLst>
        <a:ext uri="{E40237B7-FDA0-4F09-8148-C483321AD2D9}">
          <dgm14:cNvPr xmlns:dgm14="http://schemas.microsoft.com/office/drawing/2010/diagram" id="0" name="" descr="Project Directors must manage grants to ensure that:&#10; All scholars can complete the degree program before the grant ends; &#10; Scholars are enrolled early (Year 1) with sufficient time, funding, and support to complete the program; and&#10; The number of scholars proposed, enrolled, and completed meets outlined expectations. &#10;Contact your OSEP Project Officer to discuss changes in the number of or completion status of scholars."/>
        </a:ext>
      </dgm:extLst>
    </dgm:pt>
    <dgm:pt modelId="{B99EED22-B317-4C4C-8D17-8AA5EB12375B}" type="parTrans" cxnId="{DF822AD4-04A7-481F-BB2C-E716A6BF6C90}">
      <dgm:prSet/>
      <dgm:spPr/>
      <dgm:t>
        <a:bodyPr/>
        <a:lstStyle/>
        <a:p>
          <a:endParaRPr lang="en-US">
            <a:latin typeface="Montserrat" panose="00000500000000000000" pitchFamily="2" charset="0"/>
          </a:endParaRPr>
        </a:p>
      </dgm:t>
    </dgm:pt>
    <dgm:pt modelId="{8FCCE38D-61C9-40F5-8D2E-F10E9EA8C0ED}" type="sibTrans" cxnId="{DF822AD4-04A7-481F-BB2C-E716A6BF6C90}">
      <dgm:prSet/>
      <dgm:spPr/>
      <dgm:t>
        <a:bodyPr/>
        <a:lstStyle/>
        <a:p>
          <a:endParaRPr lang="en-US">
            <a:latin typeface="Montserrat" panose="00000500000000000000" pitchFamily="2" charset="0"/>
          </a:endParaRPr>
        </a:p>
      </dgm:t>
    </dgm:pt>
    <dgm:pt modelId="{07BB48BD-25C1-4A9F-B207-5C568D7C6A22}">
      <dgm:prSet/>
      <dgm:spPr/>
      <dgm:t>
        <a:bodyPr/>
        <a:lstStyle/>
        <a:p>
          <a:r>
            <a:rPr lang="en-US" dirty="0">
              <a:latin typeface="Montserrat" panose="00000500000000000000" pitchFamily="2" charset="0"/>
            </a:rPr>
            <a:t>The </a:t>
          </a:r>
          <a:r>
            <a:rPr lang="en-US" b="1" dirty="0">
              <a:latin typeface="Montserrat" panose="00000500000000000000" pitchFamily="2" charset="0"/>
            </a:rPr>
            <a:t>number of scholars </a:t>
          </a:r>
          <a:r>
            <a:rPr lang="en-US" dirty="0">
              <a:latin typeface="Montserrat" panose="00000500000000000000" pitchFamily="2" charset="0"/>
            </a:rPr>
            <a:t>proposed, enrolled, and completed </a:t>
          </a:r>
          <a:r>
            <a:rPr lang="en-US" b="1" dirty="0">
              <a:latin typeface="Montserrat" panose="00000500000000000000" pitchFamily="2" charset="0"/>
            </a:rPr>
            <a:t>meets outlined expectations</a:t>
          </a:r>
          <a:r>
            <a:rPr lang="en-US" dirty="0">
              <a:latin typeface="Montserrat" panose="00000500000000000000" pitchFamily="2" charset="0"/>
            </a:rPr>
            <a:t>. </a:t>
          </a:r>
        </a:p>
      </dgm:t>
      <dgm:extLst>
        <a:ext uri="{E40237B7-FDA0-4F09-8148-C483321AD2D9}">
          <dgm14:cNvPr xmlns:dgm14="http://schemas.microsoft.com/office/drawing/2010/diagram" id="0" name="" descr="Project Directors must manage grants to ensure that:&#10; All scholars can complete the degree program before the grant ends; &#10; Scholars are enrolled early (Year 1) with sufficient time, funding, and support to complete the program; and&#10; The number of scholars proposed, enrolled, and completed meets outlined expectations. &#10;Contact your OSEP Project Officer to discuss changes in the number of or completion status of scholars."/>
        </a:ext>
      </dgm:extLst>
    </dgm:pt>
    <dgm:pt modelId="{9F76114A-5604-44CB-A9DB-33D51B6430D3}" type="parTrans" cxnId="{2296380B-C1D7-44F5-857A-3C7C36DF0E3A}">
      <dgm:prSet/>
      <dgm:spPr/>
      <dgm:t>
        <a:bodyPr/>
        <a:lstStyle/>
        <a:p>
          <a:endParaRPr lang="en-US">
            <a:latin typeface="Montserrat" panose="00000500000000000000" pitchFamily="2" charset="0"/>
          </a:endParaRPr>
        </a:p>
      </dgm:t>
    </dgm:pt>
    <dgm:pt modelId="{9E23E081-C72F-4C77-A865-AD3EE5E5486B}" type="sibTrans" cxnId="{2296380B-C1D7-44F5-857A-3C7C36DF0E3A}">
      <dgm:prSet/>
      <dgm:spPr/>
      <dgm:t>
        <a:bodyPr/>
        <a:lstStyle/>
        <a:p>
          <a:endParaRPr lang="en-US">
            <a:latin typeface="Montserrat" panose="00000500000000000000" pitchFamily="2" charset="0"/>
          </a:endParaRPr>
        </a:p>
      </dgm:t>
    </dgm:pt>
    <dgm:pt modelId="{7F93483F-C0B3-4806-866A-8746E71E8CBC}">
      <dgm:prSet/>
      <dgm:spPr/>
      <dgm:t>
        <a:bodyPr/>
        <a:lstStyle/>
        <a:p>
          <a:r>
            <a:rPr lang="en-US" dirty="0">
              <a:latin typeface="Montserrat" panose="00000500000000000000" pitchFamily="2" charset="0"/>
            </a:rPr>
            <a:t>Contact your OSEP Project Officer to discuss changes in the number of or completion status of scholars.</a:t>
          </a:r>
        </a:p>
      </dgm:t>
      <dgm:extLst>
        <a:ext uri="{E40237B7-FDA0-4F09-8148-C483321AD2D9}">
          <dgm14:cNvPr xmlns:dgm14="http://schemas.microsoft.com/office/drawing/2010/diagram" id="0" name="" descr="Project Directors must manage grants to ensure that:&#10; All scholars can complete the degree program before the grant ends; &#10; Scholars are enrolled early (Year 1) with sufficient time, funding, and support to complete the program; and&#10; The number of scholars proposed, enrolled, and completed meets outlined expectations. &#10;Contact your OSEP Project Officer to discuss changes in the number of or completion status of scholars."/>
        </a:ext>
      </dgm:extLst>
    </dgm:pt>
    <dgm:pt modelId="{C1ACF8EE-1D64-4F16-81EB-2D9D510D19F9}" type="parTrans" cxnId="{4F483ADC-E366-41B1-AD5E-8EF68F0CCA1C}">
      <dgm:prSet/>
      <dgm:spPr/>
      <dgm:t>
        <a:bodyPr/>
        <a:lstStyle/>
        <a:p>
          <a:endParaRPr lang="en-US">
            <a:latin typeface="Montserrat" panose="00000500000000000000" pitchFamily="2" charset="0"/>
          </a:endParaRPr>
        </a:p>
      </dgm:t>
    </dgm:pt>
    <dgm:pt modelId="{9CB63B63-2130-4890-B1B2-07A3DEE9A822}" type="sibTrans" cxnId="{4F483ADC-E366-41B1-AD5E-8EF68F0CCA1C}">
      <dgm:prSet/>
      <dgm:spPr/>
      <dgm:t>
        <a:bodyPr/>
        <a:lstStyle/>
        <a:p>
          <a:endParaRPr lang="en-US">
            <a:latin typeface="Montserrat" panose="00000500000000000000" pitchFamily="2" charset="0"/>
          </a:endParaRPr>
        </a:p>
      </dgm:t>
    </dgm:pt>
    <dgm:pt modelId="{6870D546-F876-40A5-A648-6F0104B3336B}" type="pres">
      <dgm:prSet presAssocID="{5FE5BD2B-6A8B-4E3F-8AC3-838E802BD92B}" presName="diagram" presStyleCnt="0">
        <dgm:presLayoutVars>
          <dgm:chPref val="1"/>
          <dgm:dir/>
          <dgm:animOne val="branch"/>
          <dgm:animLvl val="lvl"/>
          <dgm:resizeHandles val="exact"/>
        </dgm:presLayoutVars>
      </dgm:prSet>
      <dgm:spPr/>
    </dgm:pt>
    <dgm:pt modelId="{5284054A-73EB-4611-A4AD-81A8D2DE6FE5}" type="pres">
      <dgm:prSet presAssocID="{3D720C91-5EE2-4612-A14B-EEDF95DC4D6C}" presName="root1" presStyleCnt="0"/>
      <dgm:spPr/>
    </dgm:pt>
    <dgm:pt modelId="{5219E4C0-5873-4714-8C35-76CF751A8558}" type="pres">
      <dgm:prSet presAssocID="{3D720C91-5EE2-4612-A14B-EEDF95DC4D6C}" presName="LevelOneTextNode" presStyleLbl="node0" presStyleIdx="0" presStyleCnt="2" custLinFactNeighborX="-24066" custLinFactNeighborY="-67825">
        <dgm:presLayoutVars>
          <dgm:chPref val="3"/>
        </dgm:presLayoutVars>
      </dgm:prSet>
      <dgm:spPr/>
    </dgm:pt>
    <dgm:pt modelId="{A6D1A075-668D-49FD-8C8C-41D6A86F1F3F}" type="pres">
      <dgm:prSet presAssocID="{3D720C91-5EE2-4612-A14B-EEDF95DC4D6C}" presName="level2hierChild" presStyleCnt="0"/>
      <dgm:spPr/>
    </dgm:pt>
    <dgm:pt modelId="{F21E3461-C4D9-40BD-B8A2-A7740B7385EC}" type="pres">
      <dgm:prSet presAssocID="{C8ECAF84-303B-45A5-ADCF-3A7CF7D81683}" presName="conn2-1" presStyleLbl="parChTrans1D2" presStyleIdx="0" presStyleCnt="3"/>
      <dgm:spPr/>
    </dgm:pt>
    <dgm:pt modelId="{0CB812CE-63C6-4418-9EE5-9B64BAA75B24}" type="pres">
      <dgm:prSet presAssocID="{C8ECAF84-303B-45A5-ADCF-3A7CF7D81683}" presName="connTx" presStyleLbl="parChTrans1D2" presStyleIdx="0" presStyleCnt="3"/>
      <dgm:spPr/>
    </dgm:pt>
    <dgm:pt modelId="{168B07D0-376A-434E-B24E-EB5CAA59B310}" type="pres">
      <dgm:prSet presAssocID="{7CD9BF17-FDF2-4DD0-96BC-0440F2CA44BA}" presName="root2" presStyleCnt="0"/>
      <dgm:spPr/>
    </dgm:pt>
    <dgm:pt modelId="{FD9C7171-2C85-470D-BC71-56B788C3EDE3}" type="pres">
      <dgm:prSet presAssocID="{7CD9BF17-FDF2-4DD0-96BC-0440F2CA44BA}" presName="LevelTwoTextNode" presStyleLbl="node2" presStyleIdx="0" presStyleCnt="3">
        <dgm:presLayoutVars>
          <dgm:chPref val="3"/>
        </dgm:presLayoutVars>
      </dgm:prSet>
      <dgm:spPr/>
    </dgm:pt>
    <dgm:pt modelId="{A9E47AB2-5669-4C11-A3B6-08865D81C064}" type="pres">
      <dgm:prSet presAssocID="{7CD9BF17-FDF2-4DD0-96BC-0440F2CA44BA}" presName="level3hierChild" presStyleCnt="0"/>
      <dgm:spPr/>
    </dgm:pt>
    <dgm:pt modelId="{E34D7F68-D33C-4A51-AB77-B50D5DAF68C6}" type="pres">
      <dgm:prSet presAssocID="{B99EED22-B317-4C4C-8D17-8AA5EB12375B}" presName="conn2-1" presStyleLbl="parChTrans1D2" presStyleIdx="1" presStyleCnt="3"/>
      <dgm:spPr/>
    </dgm:pt>
    <dgm:pt modelId="{85F4B8D9-221E-45A5-9328-4715E5A80498}" type="pres">
      <dgm:prSet presAssocID="{B99EED22-B317-4C4C-8D17-8AA5EB12375B}" presName="connTx" presStyleLbl="parChTrans1D2" presStyleIdx="1" presStyleCnt="3"/>
      <dgm:spPr/>
    </dgm:pt>
    <dgm:pt modelId="{DAD49101-CCB9-4222-891A-C97BECAE209C}" type="pres">
      <dgm:prSet presAssocID="{C109A33C-CD1E-4F6C-A5AF-DB6AE58C475C}" presName="root2" presStyleCnt="0"/>
      <dgm:spPr/>
    </dgm:pt>
    <dgm:pt modelId="{536A187A-F465-4E28-8D62-3E7366F056DD}" type="pres">
      <dgm:prSet presAssocID="{C109A33C-CD1E-4F6C-A5AF-DB6AE58C475C}" presName="LevelTwoTextNode" presStyleLbl="node2" presStyleIdx="1" presStyleCnt="3">
        <dgm:presLayoutVars>
          <dgm:chPref val="3"/>
        </dgm:presLayoutVars>
      </dgm:prSet>
      <dgm:spPr/>
    </dgm:pt>
    <dgm:pt modelId="{5F882EE6-7B1C-41E6-8ED0-E61BBB8884B0}" type="pres">
      <dgm:prSet presAssocID="{C109A33C-CD1E-4F6C-A5AF-DB6AE58C475C}" presName="level3hierChild" presStyleCnt="0"/>
      <dgm:spPr/>
    </dgm:pt>
    <dgm:pt modelId="{4ECC85B0-E3B0-430A-B8C9-11A005A6B89A}" type="pres">
      <dgm:prSet presAssocID="{9F76114A-5604-44CB-A9DB-33D51B6430D3}" presName="conn2-1" presStyleLbl="parChTrans1D2" presStyleIdx="2" presStyleCnt="3"/>
      <dgm:spPr/>
    </dgm:pt>
    <dgm:pt modelId="{6AF41272-5265-4F81-B517-3D202119F0EE}" type="pres">
      <dgm:prSet presAssocID="{9F76114A-5604-44CB-A9DB-33D51B6430D3}" presName="connTx" presStyleLbl="parChTrans1D2" presStyleIdx="2" presStyleCnt="3"/>
      <dgm:spPr/>
    </dgm:pt>
    <dgm:pt modelId="{D594FCF3-583C-44E9-BDBE-12E46DBFFEE2}" type="pres">
      <dgm:prSet presAssocID="{07BB48BD-25C1-4A9F-B207-5C568D7C6A22}" presName="root2" presStyleCnt="0"/>
      <dgm:spPr/>
    </dgm:pt>
    <dgm:pt modelId="{A448C8C9-1D0F-4123-A139-5B2D4B46CE65}" type="pres">
      <dgm:prSet presAssocID="{07BB48BD-25C1-4A9F-B207-5C568D7C6A22}" presName="LevelTwoTextNode" presStyleLbl="node2" presStyleIdx="2" presStyleCnt="3">
        <dgm:presLayoutVars>
          <dgm:chPref val="3"/>
        </dgm:presLayoutVars>
      </dgm:prSet>
      <dgm:spPr/>
    </dgm:pt>
    <dgm:pt modelId="{F4F4C4C5-F552-4885-A21C-640100BD2CC4}" type="pres">
      <dgm:prSet presAssocID="{07BB48BD-25C1-4A9F-B207-5C568D7C6A22}" presName="level3hierChild" presStyleCnt="0"/>
      <dgm:spPr/>
    </dgm:pt>
    <dgm:pt modelId="{01F2D246-A598-4B1D-BF6C-28EB567E6575}" type="pres">
      <dgm:prSet presAssocID="{7F93483F-C0B3-4806-866A-8746E71E8CBC}" presName="root1" presStyleCnt="0"/>
      <dgm:spPr/>
    </dgm:pt>
    <dgm:pt modelId="{D2F77288-EF1D-4C41-92F6-C45EBA1CE5BB}" type="pres">
      <dgm:prSet presAssocID="{7F93483F-C0B3-4806-866A-8746E71E8CBC}" presName="LevelOneTextNode" presStyleLbl="node0" presStyleIdx="1" presStyleCnt="2" custLinFactNeighborX="-3485" custLinFactNeighborY="-18179">
        <dgm:presLayoutVars>
          <dgm:chPref val="3"/>
        </dgm:presLayoutVars>
      </dgm:prSet>
      <dgm:spPr/>
    </dgm:pt>
    <dgm:pt modelId="{2D5290C0-6F2B-4723-BF68-F4ACC9A2AAC4}" type="pres">
      <dgm:prSet presAssocID="{7F93483F-C0B3-4806-866A-8746E71E8CBC}" presName="level2hierChild" presStyleCnt="0"/>
      <dgm:spPr/>
    </dgm:pt>
  </dgm:ptLst>
  <dgm:cxnLst>
    <dgm:cxn modelId="{2296380B-C1D7-44F5-857A-3C7C36DF0E3A}" srcId="{3D720C91-5EE2-4612-A14B-EEDF95DC4D6C}" destId="{07BB48BD-25C1-4A9F-B207-5C568D7C6A22}" srcOrd="2" destOrd="0" parTransId="{9F76114A-5604-44CB-A9DB-33D51B6430D3}" sibTransId="{9E23E081-C72F-4C77-A865-AD3EE5E5486B}"/>
    <dgm:cxn modelId="{36CE8F0D-ACFF-4E06-B84A-77D96EC7E528}" type="presOf" srcId="{7F93483F-C0B3-4806-866A-8746E71E8CBC}" destId="{D2F77288-EF1D-4C41-92F6-C45EBA1CE5BB}" srcOrd="0" destOrd="0" presId="urn:microsoft.com/office/officeart/2005/8/layout/hierarchy2"/>
    <dgm:cxn modelId="{379CA614-97A5-4DB0-8AC8-C6BE3164F924}" type="presOf" srcId="{B99EED22-B317-4C4C-8D17-8AA5EB12375B}" destId="{E34D7F68-D33C-4A51-AB77-B50D5DAF68C6}" srcOrd="0" destOrd="0" presId="urn:microsoft.com/office/officeart/2005/8/layout/hierarchy2"/>
    <dgm:cxn modelId="{6A55A239-A2F8-4722-B7F4-B040AB6A1AB0}" type="presOf" srcId="{7CD9BF17-FDF2-4DD0-96BC-0440F2CA44BA}" destId="{FD9C7171-2C85-470D-BC71-56B788C3EDE3}" srcOrd="0" destOrd="0" presId="urn:microsoft.com/office/officeart/2005/8/layout/hierarchy2"/>
    <dgm:cxn modelId="{A9C05B77-7DBC-4625-A49E-7FE2C6582486}" type="presOf" srcId="{07BB48BD-25C1-4A9F-B207-5C568D7C6A22}" destId="{A448C8C9-1D0F-4123-A139-5B2D4B46CE65}" srcOrd="0" destOrd="0" presId="urn:microsoft.com/office/officeart/2005/8/layout/hierarchy2"/>
    <dgm:cxn modelId="{4605BB83-BB9F-45B2-AFC1-DC65C87E54E2}" type="presOf" srcId="{B99EED22-B317-4C4C-8D17-8AA5EB12375B}" destId="{85F4B8D9-221E-45A5-9328-4715E5A80498}" srcOrd="1" destOrd="0" presId="urn:microsoft.com/office/officeart/2005/8/layout/hierarchy2"/>
    <dgm:cxn modelId="{FC384C90-C45B-4692-91C7-3DBE851368ED}" srcId="{5FE5BD2B-6A8B-4E3F-8AC3-838E802BD92B}" destId="{3D720C91-5EE2-4612-A14B-EEDF95DC4D6C}" srcOrd="0" destOrd="0" parTransId="{EADD5EA0-9504-4F85-B12D-BFDB0EB812F9}" sibTransId="{F3703DA9-F3CA-4DEE-93E2-EDCA824B7AD4}"/>
    <dgm:cxn modelId="{C9439890-9FFF-4F8F-AE61-B5932DE45F52}" type="presOf" srcId="{9F76114A-5604-44CB-A9DB-33D51B6430D3}" destId="{4ECC85B0-E3B0-430A-B8C9-11A005A6B89A}" srcOrd="0" destOrd="0" presId="urn:microsoft.com/office/officeart/2005/8/layout/hierarchy2"/>
    <dgm:cxn modelId="{235A129D-F9F3-4981-8D5A-74034BDC65F2}" srcId="{3D720C91-5EE2-4612-A14B-EEDF95DC4D6C}" destId="{7CD9BF17-FDF2-4DD0-96BC-0440F2CA44BA}" srcOrd="0" destOrd="0" parTransId="{C8ECAF84-303B-45A5-ADCF-3A7CF7D81683}" sibTransId="{5F861451-4765-4A8D-A4B8-C4B784699BBE}"/>
    <dgm:cxn modelId="{275B60A7-4D09-4D5C-AB12-B47D8DFF8C76}" type="presOf" srcId="{3D720C91-5EE2-4612-A14B-EEDF95DC4D6C}" destId="{5219E4C0-5873-4714-8C35-76CF751A8558}" srcOrd="0" destOrd="0" presId="urn:microsoft.com/office/officeart/2005/8/layout/hierarchy2"/>
    <dgm:cxn modelId="{E156B6B0-6633-4AAB-8859-8A8F0927257C}" type="presOf" srcId="{C8ECAF84-303B-45A5-ADCF-3A7CF7D81683}" destId="{0CB812CE-63C6-4418-9EE5-9B64BAA75B24}" srcOrd="1" destOrd="0" presId="urn:microsoft.com/office/officeart/2005/8/layout/hierarchy2"/>
    <dgm:cxn modelId="{6871FECB-AEBD-48EF-9B10-F8FFB5DDCEAB}" type="presOf" srcId="{5FE5BD2B-6A8B-4E3F-8AC3-838E802BD92B}" destId="{6870D546-F876-40A5-A648-6F0104B3336B}" srcOrd="0" destOrd="0" presId="urn:microsoft.com/office/officeart/2005/8/layout/hierarchy2"/>
    <dgm:cxn modelId="{DF822AD4-04A7-481F-BB2C-E716A6BF6C90}" srcId="{3D720C91-5EE2-4612-A14B-EEDF95DC4D6C}" destId="{C109A33C-CD1E-4F6C-A5AF-DB6AE58C475C}" srcOrd="1" destOrd="0" parTransId="{B99EED22-B317-4C4C-8D17-8AA5EB12375B}" sibTransId="{8FCCE38D-61C9-40F5-8D2E-F10E9EA8C0ED}"/>
    <dgm:cxn modelId="{414593D5-B899-463D-AB56-AA09C64D5DEA}" type="presOf" srcId="{C109A33C-CD1E-4F6C-A5AF-DB6AE58C475C}" destId="{536A187A-F465-4E28-8D62-3E7366F056DD}" srcOrd="0" destOrd="0" presId="urn:microsoft.com/office/officeart/2005/8/layout/hierarchy2"/>
    <dgm:cxn modelId="{3F70F1D8-D479-4113-9031-D70D73637748}" type="presOf" srcId="{9F76114A-5604-44CB-A9DB-33D51B6430D3}" destId="{6AF41272-5265-4F81-B517-3D202119F0EE}" srcOrd="1" destOrd="0" presId="urn:microsoft.com/office/officeart/2005/8/layout/hierarchy2"/>
    <dgm:cxn modelId="{66B905DC-7011-4592-A374-515B21A0BC50}" type="presOf" srcId="{C8ECAF84-303B-45A5-ADCF-3A7CF7D81683}" destId="{F21E3461-C4D9-40BD-B8A2-A7740B7385EC}" srcOrd="0" destOrd="0" presId="urn:microsoft.com/office/officeart/2005/8/layout/hierarchy2"/>
    <dgm:cxn modelId="{4F483ADC-E366-41B1-AD5E-8EF68F0CCA1C}" srcId="{5FE5BD2B-6A8B-4E3F-8AC3-838E802BD92B}" destId="{7F93483F-C0B3-4806-866A-8746E71E8CBC}" srcOrd="1" destOrd="0" parTransId="{C1ACF8EE-1D64-4F16-81EB-2D9D510D19F9}" sibTransId="{9CB63B63-2130-4890-B1B2-07A3DEE9A822}"/>
    <dgm:cxn modelId="{27BC60E7-0C5B-4908-8483-A657441C2F6B}" type="presParOf" srcId="{6870D546-F876-40A5-A648-6F0104B3336B}" destId="{5284054A-73EB-4611-A4AD-81A8D2DE6FE5}" srcOrd="0" destOrd="0" presId="urn:microsoft.com/office/officeart/2005/8/layout/hierarchy2"/>
    <dgm:cxn modelId="{6DF47A49-6338-4C24-A2BD-776A4C2344AD}" type="presParOf" srcId="{5284054A-73EB-4611-A4AD-81A8D2DE6FE5}" destId="{5219E4C0-5873-4714-8C35-76CF751A8558}" srcOrd="0" destOrd="0" presId="urn:microsoft.com/office/officeart/2005/8/layout/hierarchy2"/>
    <dgm:cxn modelId="{99113EBB-A4F1-47E4-8A70-5662679F005B}" type="presParOf" srcId="{5284054A-73EB-4611-A4AD-81A8D2DE6FE5}" destId="{A6D1A075-668D-49FD-8C8C-41D6A86F1F3F}" srcOrd="1" destOrd="0" presId="urn:microsoft.com/office/officeart/2005/8/layout/hierarchy2"/>
    <dgm:cxn modelId="{AB5446F8-9C47-4D6E-9035-9B28DA1481A1}" type="presParOf" srcId="{A6D1A075-668D-49FD-8C8C-41D6A86F1F3F}" destId="{F21E3461-C4D9-40BD-B8A2-A7740B7385EC}" srcOrd="0" destOrd="0" presId="urn:microsoft.com/office/officeart/2005/8/layout/hierarchy2"/>
    <dgm:cxn modelId="{BCBB4941-C272-4F93-8650-24578A6345D8}" type="presParOf" srcId="{F21E3461-C4D9-40BD-B8A2-A7740B7385EC}" destId="{0CB812CE-63C6-4418-9EE5-9B64BAA75B24}" srcOrd="0" destOrd="0" presId="urn:microsoft.com/office/officeart/2005/8/layout/hierarchy2"/>
    <dgm:cxn modelId="{0E4CF088-94BD-4E1F-B2E4-4C11527AF44F}" type="presParOf" srcId="{A6D1A075-668D-49FD-8C8C-41D6A86F1F3F}" destId="{168B07D0-376A-434E-B24E-EB5CAA59B310}" srcOrd="1" destOrd="0" presId="urn:microsoft.com/office/officeart/2005/8/layout/hierarchy2"/>
    <dgm:cxn modelId="{CDC14DE4-822E-4EC8-9A2F-A3FFCBD6EE56}" type="presParOf" srcId="{168B07D0-376A-434E-B24E-EB5CAA59B310}" destId="{FD9C7171-2C85-470D-BC71-56B788C3EDE3}" srcOrd="0" destOrd="0" presId="urn:microsoft.com/office/officeart/2005/8/layout/hierarchy2"/>
    <dgm:cxn modelId="{775763E5-E8F5-431C-8B71-AC73C39A17AC}" type="presParOf" srcId="{168B07D0-376A-434E-B24E-EB5CAA59B310}" destId="{A9E47AB2-5669-4C11-A3B6-08865D81C064}" srcOrd="1" destOrd="0" presId="urn:microsoft.com/office/officeart/2005/8/layout/hierarchy2"/>
    <dgm:cxn modelId="{A13406B3-299F-42BF-AB42-40449343E40B}" type="presParOf" srcId="{A6D1A075-668D-49FD-8C8C-41D6A86F1F3F}" destId="{E34D7F68-D33C-4A51-AB77-B50D5DAF68C6}" srcOrd="2" destOrd="0" presId="urn:microsoft.com/office/officeart/2005/8/layout/hierarchy2"/>
    <dgm:cxn modelId="{50FBF87D-E78E-444E-8CEF-EC80C8A5337A}" type="presParOf" srcId="{E34D7F68-D33C-4A51-AB77-B50D5DAF68C6}" destId="{85F4B8D9-221E-45A5-9328-4715E5A80498}" srcOrd="0" destOrd="0" presId="urn:microsoft.com/office/officeart/2005/8/layout/hierarchy2"/>
    <dgm:cxn modelId="{6505E987-21FF-4C1C-8AA3-72D0652B0D50}" type="presParOf" srcId="{A6D1A075-668D-49FD-8C8C-41D6A86F1F3F}" destId="{DAD49101-CCB9-4222-891A-C97BECAE209C}" srcOrd="3" destOrd="0" presId="urn:microsoft.com/office/officeart/2005/8/layout/hierarchy2"/>
    <dgm:cxn modelId="{3809DBDE-6746-4AF6-90B3-8DC60016F04B}" type="presParOf" srcId="{DAD49101-CCB9-4222-891A-C97BECAE209C}" destId="{536A187A-F465-4E28-8D62-3E7366F056DD}" srcOrd="0" destOrd="0" presId="urn:microsoft.com/office/officeart/2005/8/layout/hierarchy2"/>
    <dgm:cxn modelId="{3E8D545E-3D1A-4B71-8B86-D5923219158C}" type="presParOf" srcId="{DAD49101-CCB9-4222-891A-C97BECAE209C}" destId="{5F882EE6-7B1C-41E6-8ED0-E61BBB8884B0}" srcOrd="1" destOrd="0" presId="urn:microsoft.com/office/officeart/2005/8/layout/hierarchy2"/>
    <dgm:cxn modelId="{ADC92325-2CB3-47D5-804C-C6BC9C0EB9C3}" type="presParOf" srcId="{A6D1A075-668D-49FD-8C8C-41D6A86F1F3F}" destId="{4ECC85B0-E3B0-430A-B8C9-11A005A6B89A}" srcOrd="4" destOrd="0" presId="urn:microsoft.com/office/officeart/2005/8/layout/hierarchy2"/>
    <dgm:cxn modelId="{5024E1F2-D392-466F-AA69-FCDA849FF01F}" type="presParOf" srcId="{4ECC85B0-E3B0-430A-B8C9-11A005A6B89A}" destId="{6AF41272-5265-4F81-B517-3D202119F0EE}" srcOrd="0" destOrd="0" presId="urn:microsoft.com/office/officeart/2005/8/layout/hierarchy2"/>
    <dgm:cxn modelId="{5DF3C043-842A-4E6D-A66A-62F497064481}" type="presParOf" srcId="{A6D1A075-668D-49FD-8C8C-41D6A86F1F3F}" destId="{D594FCF3-583C-44E9-BDBE-12E46DBFFEE2}" srcOrd="5" destOrd="0" presId="urn:microsoft.com/office/officeart/2005/8/layout/hierarchy2"/>
    <dgm:cxn modelId="{22FC2236-99B7-49E0-9E08-8EE4E3C3ED56}" type="presParOf" srcId="{D594FCF3-583C-44E9-BDBE-12E46DBFFEE2}" destId="{A448C8C9-1D0F-4123-A139-5B2D4B46CE65}" srcOrd="0" destOrd="0" presId="urn:microsoft.com/office/officeart/2005/8/layout/hierarchy2"/>
    <dgm:cxn modelId="{174E6E86-E52D-41A2-B3B5-8B24C953C35D}" type="presParOf" srcId="{D594FCF3-583C-44E9-BDBE-12E46DBFFEE2}" destId="{F4F4C4C5-F552-4885-A21C-640100BD2CC4}" srcOrd="1" destOrd="0" presId="urn:microsoft.com/office/officeart/2005/8/layout/hierarchy2"/>
    <dgm:cxn modelId="{FABAF4A1-75D8-4B9B-B5AD-689E333B291F}" type="presParOf" srcId="{6870D546-F876-40A5-A648-6F0104B3336B}" destId="{01F2D246-A598-4B1D-BF6C-28EB567E6575}" srcOrd="1" destOrd="0" presId="urn:microsoft.com/office/officeart/2005/8/layout/hierarchy2"/>
    <dgm:cxn modelId="{E2500679-5157-474E-B841-B316020AB09A}" type="presParOf" srcId="{01F2D246-A598-4B1D-BF6C-28EB567E6575}" destId="{D2F77288-EF1D-4C41-92F6-C45EBA1CE5BB}" srcOrd="0" destOrd="0" presId="urn:microsoft.com/office/officeart/2005/8/layout/hierarchy2"/>
    <dgm:cxn modelId="{F5AB54A4-EC83-4C0D-ABBB-80896CE3A221}" type="presParOf" srcId="{01F2D246-A598-4B1D-BF6C-28EB567E6575}" destId="{2D5290C0-6F2B-4723-BF68-F4ACC9A2AAC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D5340A-075D-4977-93D9-293A138D05A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9405058-5C87-49A9-87B8-921CE66725C9}">
      <dgm:prSet/>
      <dgm:spPr/>
      <dgm:t>
        <a:bodyPr/>
        <a:lstStyle/>
        <a:p>
          <a:pPr>
            <a:lnSpc>
              <a:spcPct val="100000"/>
            </a:lnSpc>
          </a:pPr>
          <a:r>
            <a:rPr lang="en-US" dirty="0">
              <a:latin typeface="Montserrat" panose="00000500000000000000" pitchFamily="2" charset="0"/>
            </a:rPr>
            <a:t>Recommend to your scholars to review the resources available on the Training Page: </a:t>
          </a:r>
          <a:r>
            <a:rPr lang="en-US" dirty="0">
              <a:latin typeface="Montserrat" panose="00000500000000000000" pitchFamily="2" charset="0"/>
              <a:hlinkClick xmlns:r="http://schemas.openxmlformats.org/officeDocument/2006/relationships" r:id="rId1"/>
            </a:rPr>
            <a:t>https://pdp.ed.gov/OSEP/Home/Training</a:t>
          </a:r>
          <a:r>
            <a:rPr lang="en-US" dirty="0">
              <a:latin typeface="Montserrat" panose="00000500000000000000" pitchFamily="2" charset="0"/>
            </a:rPr>
            <a:t> </a:t>
          </a:r>
        </a:p>
      </dgm:t>
      <dgm:extLst>
        <a:ext uri="{E40237B7-FDA0-4F09-8148-C483321AD2D9}">
          <dgm14:cNvPr xmlns:dgm14="http://schemas.microsoft.com/office/drawing/2010/diagram" id="0" name="" descr="Recommend to your scholars to review the resources available on the Training Page: https://pdp.ed.gov/OSEP/Home/Training &#10;Notify scholars at the beginning of the program that they will be required to provide licensure test results to you.&#10;Arrange and conduct exit interviews with each exiting scholar."/>
        </a:ext>
      </dgm:extLst>
    </dgm:pt>
    <dgm:pt modelId="{A380C7A1-35BF-443E-8967-C230E2590DC0}" type="parTrans" cxnId="{B360668D-7495-4808-8C57-192688D58B2B}">
      <dgm:prSet/>
      <dgm:spPr/>
      <dgm:t>
        <a:bodyPr/>
        <a:lstStyle/>
        <a:p>
          <a:endParaRPr lang="en-US"/>
        </a:p>
      </dgm:t>
    </dgm:pt>
    <dgm:pt modelId="{6DFBC052-E066-4994-BAF4-ED9EF1ACECF3}" type="sibTrans" cxnId="{B360668D-7495-4808-8C57-192688D58B2B}">
      <dgm:prSet/>
      <dgm:spPr/>
      <dgm:t>
        <a:bodyPr/>
        <a:lstStyle/>
        <a:p>
          <a:endParaRPr lang="en-US"/>
        </a:p>
      </dgm:t>
    </dgm:pt>
    <dgm:pt modelId="{45BC0A0F-5FC2-4AB0-A998-4B6086EAA7EB}">
      <dgm:prSet/>
      <dgm:spPr/>
      <dgm:t>
        <a:bodyPr/>
        <a:lstStyle/>
        <a:p>
          <a:pPr>
            <a:lnSpc>
              <a:spcPct val="100000"/>
            </a:lnSpc>
          </a:pPr>
          <a:r>
            <a:rPr lang="en-US" dirty="0">
              <a:latin typeface="Montserrat" panose="00000500000000000000" pitchFamily="2" charset="0"/>
            </a:rPr>
            <a:t>Notify scholars at the beginning of the program that they will be required to provide licensure test results to you.</a:t>
          </a:r>
        </a:p>
      </dgm:t>
      <dgm:extLst>
        <a:ext uri="{E40237B7-FDA0-4F09-8148-C483321AD2D9}">
          <dgm14:cNvPr xmlns:dgm14="http://schemas.microsoft.com/office/drawing/2010/diagram" id="0" name="" descr="Recommend to your scholars to review the resources available on the Training Page: https://pdp.ed.gov/OSEP/Home/Training &#10;Notify scholars at the beginning of the program that they will be required to provide licensure test results to you.&#10;Arrange and conduct exit interviews with each exiting scholar."/>
        </a:ext>
      </dgm:extLst>
    </dgm:pt>
    <dgm:pt modelId="{BAEF054E-2696-494A-8D44-1D788C1E43DF}" type="parTrans" cxnId="{69509611-2BA0-4E8F-9E99-B14764710B9F}">
      <dgm:prSet/>
      <dgm:spPr/>
      <dgm:t>
        <a:bodyPr/>
        <a:lstStyle/>
        <a:p>
          <a:endParaRPr lang="en-US"/>
        </a:p>
      </dgm:t>
    </dgm:pt>
    <dgm:pt modelId="{E16AA8F6-6FFF-4904-9A08-F2B5E677E5CA}" type="sibTrans" cxnId="{69509611-2BA0-4E8F-9E99-B14764710B9F}">
      <dgm:prSet/>
      <dgm:spPr/>
      <dgm:t>
        <a:bodyPr/>
        <a:lstStyle/>
        <a:p>
          <a:endParaRPr lang="en-US"/>
        </a:p>
      </dgm:t>
    </dgm:pt>
    <dgm:pt modelId="{E21F54C6-4913-46F5-BF68-D2BA03C60DF7}">
      <dgm:prSet/>
      <dgm:spPr/>
      <dgm:t>
        <a:bodyPr/>
        <a:lstStyle/>
        <a:p>
          <a:pPr>
            <a:lnSpc>
              <a:spcPct val="100000"/>
            </a:lnSpc>
          </a:pPr>
          <a:r>
            <a:rPr lang="en-US" dirty="0">
              <a:latin typeface="Montserrat" panose="00000500000000000000" pitchFamily="2" charset="0"/>
            </a:rPr>
            <a:t>Arrange and conduct exit interviews with each exiting scholar.</a:t>
          </a:r>
        </a:p>
      </dgm:t>
      <dgm:extLst>
        <a:ext uri="{E40237B7-FDA0-4F09-8148-C483321AD2D9}">
          <dgm14:cNvPr xmlns:dgm14="http://schemas.microsoft.com/office/drawing/2010/diagram" id="0" name="" descr="Recommend to your scholars to review the resources available on the Training Page: https://pdp.ed.gov/OSEP/Home/Training &#10;Notify scholars at the beginning of the program that they will be required to provide licensure test results to you.&#10;Arrange and conduct exit interviews with each exiting scholar."/>
        </a:ext>
      </dgm:extLst>
    </dgm:pt>
    <dgm:pt modelId="{8AAB3D0B-7A7A-4243-9F46-589155FCFCE1}" type="parTrans" cxnId="{7AA492C0-FA46-406B-AB74-6CC1F78DCC93}">
      <dgm:prSet/>
      <dgm:spPr/>
      <dgm:t>
        <a:bodyPr/>
        <a:lstStyle/>
        <a:p>
          <a:endParaRPr lang="en-US"/>
        </a:p>
      </dgm:t>
    </dgm:pt>
    <dgm:pt modelId="{33498305-D7C8-4AE0-96A6-BCBA5887B267}" type="sibTrans" cxnId="{7AA492C0-FA46-406B-AB74-6CC1F78DCC93}">
      <dgm:prSet/>
      <dgm:spPr/>
      <dgm:t>
        <a:bodyPr/>
        <a:lstStyle/>
        <a:p>
          <a:endParaRPr lang="en-US"/>
        </a:p>
      </dgm:t>
    </dgm:pt>
    <dgm:pt modelId="{02E58F39-3131-47C5-9DF5-C1BE177AC76F}" type="pres">
      <dgm:prSet presAssocID="{CED5340A-075D-4977-93D9-293A138D05A7}" presName="root" presStyleCnt="0">
        <dgm:presLayoutVars>
          <dgm:dir/>
          <dgm:resizeHandles val="exact"/>
        </dgm:presLayoutVars>
      </dgm:prSet>
      <dgm:spPr/>
    </dgm:pt>
    <dgm:pt modelId="{2A5C933E-7FA6-4F58-9B22-8389EF578221}" type="pres">
      <dgm:prSet presAssocID="{D9405058-5C87-49A9-87B8-921CE66725C9}" presName="compNode" presStyleCnt="0"/>
      <dgm:spPr/>
    </dgm:pt>
    <dgm:pt modelId="{19969D20-1F64-42AE-A6B8-BC482423C23C}" type="pres">
      <dgm:prSet presAssocID="{D9405058-5C87-49A9-87B8-921CE66725C9}" presName="bgRect" presStyleLbl="bgShp" presStyleIdx="0" presStyleCnt="3"/>
      <dgm:spPr/>
    </dgm:pt>
    <dgm:pt modelId="{D781688A-D73B-47F7-A1CD-835B04A5661D}" type="pres">
      <dgm:prSet presAssocID="{D9405058-5C87-49A9-87B8-921CE66725C9}"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ooks"/>
        </a:ext>
      </dgm:extLst>
    </dgm:pt>
    <dgm:pt modelId="{EC9E659F-7ECA-46E7-8FB0-99DCE4BE6F97}" type="pres">
      <dgm:prSet presAssocID="{D9405058-5C87-49A9-87B8-921CE66725C9}" presName="spaceRect" presStyleCnt="0"/>
      <dgm:spPr/>
    </dgm:pt>
    <dgm:pt modelId="{45CFA38E-FCA6-4621-9F3F-706233C6516C}" type="pres">
      <dgm:prSet presAssocID="{D9405058-5C87-49A9-87B8-921CE66725C9}" presName="parTx" presStyleLbl="revTx" presStyleIdx="0" presStyleCnt="3">
        <dgm:presLayoutVars>
          <dgm:chMax val="0"/>
          <dgm:chPref val="0"/>
        </dgm:presLayoutVars>
      </dgm:prSet>
      <dgm:spPr/>
    </dgm:pt>
    <dgm:pt modelId="{7BC94C14-E206-47F1-8FFC-E9E6971A16EB}" type="pres">
      <dgm:prSet presAssocID="{6DFBC052-E066-4994-BAF4-ED9EF1ACECF3}" presName="sibTrans" presStyleCnt="0"/>
      <dgm:spPr/>
    </dgm:pt>
    <dgm:pt modelId="{709FD1C4-CEC6-44FB-A841-F6A466CB4B25}" type="pres">
      <dgm:prSet presAssocID="{45BC0A0F-5FC2-4AB0-A998-4B6086EAA7EB}" presName="compNode" presStyleCnt="0"/>
      <dgm:spPr/>
    </dgm:pt>
    <dgm:pt modelId="{58413215-A634-42BC-B555-21E83D8F4344}" type="pres">
      <dgm:prSet presAssocID="{45BC0A0F-5FC2-4AB0-A998-4B6086EAA7EB}" presName="bgRect" presStyleLbl="bgShp" presStyleIdx="1" presStyleCnt="3"/>
      <dgm:spPr/>
    </dgm:pt>
    <dgm:pt modelId="{21FA3D11-8980-46C4-A46E-F683F45CFA09}" type="pres">
      <dgm:prSet presAssocID="{45BC0A0F-5FC2-4AB0-A998-4B6086EAA7EB}"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iploma Roll"/>
        </a:ext>
      </dgm:extLst>
    </dgm:pt>
    <dgm:pt modelId="{045B31A7-E72D-48CB-976B-0496A3A8849D}" type="pres">
      <dgm:prSet presAssocID="{45BC0A0F-5FC2-4AB0-A998-4B6086EAA7EB}" presName="spaceRect" presStyleCnt="0"/>
      <dgm:spPr/>
    </dgm:pt>
    <dgm:pt modelId="{84766199-16F1-430D-A938-083742906CB9}" type="pres">
      <dgm:prSet presAssocID="{45BC0A0F-5FC2-4AB0-A998-4B6086EAA7EB}" presName="parTx" presStyleLbl="revTx" presStyleIdx="1" presStyleCnt="3">
        <dgm:presLayoutVars>
          <dgm:chMax val="0"/>
          <dgm:chPref val="0"/>
        </dgm:presLayoutVars>
      </dgm:prSet>
      <dgm:spPr/>
    </dgm:pt>
    <dgm:pt modelId="{7B6B20B3-BF40-47BC-AB2A-0D9785DD80CE}" type="pres">
      <dgm:prSet presAssocID="{E16AA8F6-6FFF-4904-9A08-F2B5E677E5CA}" presName="sibTrans" presStyleCnt="0"/>
      <dgm:spPr/>
    </dgm:pt>
    <dgm:pt modelId="{4DC7AE60-C199-4289-B4A0-D9C527B138F6}" type="pres">
      <dgm:prSet presAssocID="{E21F54C6-4913-46F5-BF68-D2BA03C60DF7}" presName="compNode" presStyleCnt="0"/>
      <dgm:spPr/>
    </dgm:pt>
    <dgm:pt modelId="{597453E3-9F5E-4E8F-A023-C6F38F93DCA4}" type="pres">
      <dgm:prSet presAssocID="{E21F54C6-4913-46F5-BF68-D2BA03C60DF7}" presName="bgRect" presStyleLbl="bgShp" presStyleIdx="2" presStyleCnt="3"/>
      <dgm:spPr/>
    </dgm:pt>
    <dgm:pt modelId="{8556F2C5-5C20-4D56-9E95-3C838405C0F2}" type="pres">
      <dgm:prSet presAssocID="{E21F54C6-4913-46F5-BF68-D2BA03C60DF7}"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agnifying glass"/>
        </a:ext>
      </dgm:extLst>
    </dgm:pt>
    <dgm:pt modelId="{9EED1BB9-9C31-4FC9-921B-C2D6B5E5A4D1}" type="pres">
      <dgm:prSet presAssocID="{E21F54C6-4913-46F5-BF68-D2BA03C60DF7}" presName="spaceRect" presStyleCnt="0"/>
      <dgm:spPr/>
    </dgm:pt>
    <dgm:pt modelId="{EB008F92-3C74-4D1F-928F-3DE1E927148A}" type="pres">
      <dgm:prSet presAssocID="{E21F54C6-4913-46F5-BF68-D2BA03C60DF7}" presName="parTx" presStyleLbl="revTx" presStyleIdx="2" presStyleCnt="3">
        <dgm:presLayoutVars>
          <dgm:chMax val="0"/>
          <dgm:chPref val="0"/>
        </dgm:presLayoutVars>
      </dgm:prSet>
      <dgm:spPr/>
    </dgm:pt>
  </dgm:ptLst>
  <dgm:cxnLst>
    <dgm:cxn modelId="{69509611-2BA0-4E8F-9E99-B14764710B9F}" srcId="{CED5340A-075D-4977-93D9-293A138D05A7}" destId="{45BC0A0F-5FC2-4AB0-A998-4B6086EAA7EB}" srcOrd="1" destOrd="0" parTransId="{BAEF054E-2696-494A-8D44-1D788C1E43DF}" sibTransId="{E16AA8F6-6FFF-4904-9A08-F2B5E677E5CA}"/>
    <dgm:cxn modelId="{F1762727-B67C-4120-816C-200A532B20B1}" type="presOf" srcId="{D9405058-5C87-49A9-87B8-921CE66725C9}" destId="{45CFA38E-FCA6-4621-9F3F-706233C6516C}" srcOrd="0" destOrd="0" presId="urn:microsoft.com/office/officeart/2018/2/layout/IconVerticalSolidList"/>
    <dgm:cxn modelId="{977EAF8C-393A-413B-ADD8-EF5609F2A204}" type="presOf" srcId="{CED5340A-075D-4977-93D9-293A138D05A7}" destId="{02E58F39-3131-47C5-9DF5-C1BE177AC76F}" srcOrd="0" destOrd="0" presId="urn:microsoft.com/office/officeart/2018/2/layout/IconVerticalSolidList"/>
    <dgm:cxn modelId="{B360668D-7495-4808-8C57-192688D58B2B}" srcId="{CED5340A-075D-4977-93D9-293A138D05A7}" destId="{D9405058-5C87-49A9-87B8-921CE66725C9}" srcOrd="0" destOrd="0" parTransId="{A380C7A1-35BF-443E-8967-C230E2590DC0}" sibTransId="{6DFBC052-E066-4994-BAF4-ED9EF1ACECF3}"/>
    <dgm:cxn modelId="{6EB96ABA-39ED-4392-A780-25861D239259}" type="presOf" srcId="{E21F54C6-4913-46F5-BF68-D2BA03C60DF7}" destId="{EB008F92-3C74-4D1F-928F-3DE1E927148A}" srcOrd="0" destOrd="0" presId="urn:microsoft.com/office/officeart/2018/2/layout/IconVerticalSolidList"/>
    <dgm:cxn modelId="{7AA492C0-FA46-406B-AB74-6CC1F78DCC93}" srcId="{CED5340A-075D-4977-93D9-293A138D05A7}" destId="{E21F54C6-4913-46F5-BF68-D2BA03C60DF7}" srcOrd="2" destOrd="0" parTransId="{8AAB3D0B-7A7A-4243-9F46-589155FCFCE1}" sibTransId="{33498305-D7C8-4AE0-96A6-BCBA5887B267}"/>
    <dgm:cxn modelId="{75C0F9F1-2E57-4776-B7BA-E4EB7FBEBECD}" type="presOf" srcId="{45BC0A0F-5FC2-4AB0-A998-4B6086EAA7EB}" destId="{84766199-16F1-430D-A938-083742906CB9}" srcOrd="0" destOrd="0" presId="urn:microsoft.com/office/officeart/2018/2/layout/IconVerticalSolidList"/>
    <dgm:cxn modelId="{0C2B71E8-5C4F-4BF6-9A42-58A3D0153427}" type="presParOf" srcId="{02E58F39-3131-47C5-9DF5-C1BE177AC76F}" destId="{2A5C933E-7FA6-4F58-9B22-8389EF578221}" srcOrd="0" destOrd="0" presId="urn:microsoft.com/office/officeart/2018/2/layout/IconVerticalSolidList"/>
    <dgm:cxn modelId="{A2D240AF-F4E6-4C88-A8ED-071CF72B8EA6}" type="presParOf" srcId="{2A5C933E-7FA6-4F58-9B22-8389EF578221}" destId="{19969D20-1F64-42AE-A6B8-BC482423C23C}" srcOrd="0" destOrd="0" presId="urn:microsoft.com/office/officeart/2018/2/layout/IconVerticalSolidList"/>
    <dgm:cxn modelId="{BFE4EFA9-DFB8-408D-AB22-50CE6CB86EE7}" type="presParOf" srcId="{2A5C933E-7FA6-4F58-9B22-8389EF578221}" destId="{D781688A-D73B-47F7-A1CD-835B04A5661D}" srcOrd="1" destOrd="0" presId="urn:microsoft.com/office/officeart/2018/2/layout/IconVerticalSolidList"/>
    <dgm:cxn modelId="{2DDCA511-1756-42B5-8AC9-2B641E3DE199}" type="presParOf" srcId="{2A5C933E-7FA6-4F58-9B22-8389EF578221}" destId="{EC9E659F-7ECA-46E7-8FB0-99DCE4BE6F97}" srcOrd="2" destOrd="0" presId="urn:microsoft.com/office/officeart/2018/2/layout/IconVerticalSolidList"/>
    <dgm:cxn modelId="{5EE5F7C6-AFD8-45F0-B49F-F360E5524E25}" type="presParOf" srcId="{2A5C933E-7FA6-4F58-9B22-8389EF578221}" destId="{45CFA38E-FCA6-4621-9F3F-706233C6516C}" srcOrd="3" destOrd="0" presId="urn:microsoft.com/office/officeart/2018/2/layout/IconVerticalSolidList"/>
    <dgm:cxn modelId="{09C475D1-B7BE-4F00-A6B2-84D19A3F4BC0}" type="presParOf" srcId="{02E58F39-3131-47C5-9DF5-C1BE177AC76F}" destId="{7BC94C14-E206-47F1-8FFC-E9E6971A16EB}" srcOrd="1" destOrd="0" presId="urn:microsoft.com/office/officeart/2018/2/layout/IconVerticalSolidList"/>
    <dgm:cxn modelId="{954BC12B-89B9-48DF-BF50-1F74227D2545}" type="presParOf" srcId="{02E58F39-3131-47C5-9DF5-C1BE177AC76F}" destId="{709FD1C4-CEC6-44FB-A841-F6A466CB4B25}" srcOrd="2" destOrd="0" presId="urn:microsoft.com/office/officeart/2018/2/layout/IconVerticalSolidList"/>
    <dgm:cxn modelId="{7DBA6D3F-1762-4F16-9419-0673C4E40D10}" type="presParOf" srcId="{709FD1C4-CEC6-44FB-A841-F6A466CB4B25}" destId="{58413215-A634-42BC-B555-21E83D8F4344}" srcOrd="0" destOrd="0" presId="urn:microsoft.com/office/officeart/2018/2/layout/IconVerticalSolidList"/>
    <dgm:cxn modelId="{17AB3742-0CE3-4F4E-9C5E-3037E30729A9}" type="presParOf" srcId="{709FD1C4-CEC6-44FB-A841-F6A466CB4B25}" destId="{21FA3D11-8980-46C4-A46E-F683F45CFA09}" srcOrd="1" destOrd="0" presId="urn:microsoft.com/office/officeart/2018/2/layout/IconVerticalSolidList"/>
    <dgm:cxn modelId="{909E048C-9FAC-4FBE-BA64-294D7E81430E}" type="presParOf" srcId="{709FD1C4-CEC6-44FB-A841-F6A466CB4B25}" destId="{045B31A7-E72D-48CB-976B-0496A3A8849D}" srcOrd="2" destOrd="0" presId="urn:microsoft.com/office/officeart/2018/2/layout/IconVerticalSolidList"/>
    <dgm:cxn modelId="{879B3236-9DFE-4C9A-BEB5-50C6F741B056}" type="presParOf" srcId="{709FD1C4-CEC6-44FB-A841-F6A466CB4B25}" destId="{84766199-16F1-430D-A938-083742906CB9}" srcOrd="3" destOrd="0" presId="urn:microsoft.com/office/officeart/2018/2/layout/IconVerticalSolidList"/>
    <dgm:cxn modelId="{057F4D00-8FBE-42E1-BF4B-024A3CD4AA33}" type="presParOf" srcId="{02E58F39-3131-47C5-9DF5-C1BE177AC76F}" destId="{7B6B20B3-BF40-47BC-AB2A-0D9785DD80CE}" srcOrd="3" destOrd="0" presId="urn:microsoft.com/office/officeart/2018/2/layout/IconVerticalSolidList"/>
    <dgm:cxn modelId="{14C18CDF-D018-4278-B362-53E6109A35C4}" type="presParOf" srcId="{02E58F39-3131-47C5-9DF5-C1BE177AC76F}" destId="{4DC7AE60-C199-4289-B4A0-D9C527B138F6}" srcOrd="4" destOrd="0" presId="urn:microsoft.com/office/officeart/2018/2/layout/IconVerticalSolidList"/>
    <dgm:cxn modelId="{4EDD8A73-A591-415C-9A7A-F1F5EF4A66A7}" type="presParOf" srcId="{4DC7AE60-C199-4289-B4A0-D9C527B138F6}" destId="{597453E3-9F5E-4E8F-A023-C6F38F93DCA4}" srcOrd="0" destOrd="0" presId="urn:microsoft.com/office/officeart/2018/2/layout/IconVerticalSolidList"/>
    <dgm:cxn modelId="{8FE87D85-409A-4E36-852B-11F2F077F744}" type="presParOf" srcId="{4DC7AE60-C199-4289-B4A0-D9C527B138F6}" destId="{8556F2C5-5C20-4D56-9E95-3C838405C0F2}" srcOrd="1" destOrd="0" presId="urn:microsoft.com/office/officeart/2018/2/layout/IconVerticalSolidList"/>
    <dgm:cxn modelId="{2A30FF03-704D-4E2C-AE07-4ABCC970A1FC}" type="presParOf" srcId="{4DC7AE60-C199-4289-B4A0-D9C527B138F6}" destId="{9EED1BB9-9C31-4FC9-921B-C2D6B5E5A4D1}" srcOrd="2" destOrd="0" presId="urn:microsoft.com/office/officeart/2018/2/layout/IconVerticalSolidList"/>
    <dgm:cxn modelId="{6274F8AF-EB82-485B-8BA5-9A54ED02C568}" type="presParOf" srcId="{4DC7AE60-C199-4289-B4A0-D9C527B138F6}" destId="{EB008F92-3C74-4D1F-928F-3DE1E92714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1F78-2295-4126-986C-3DEB05B969F2}">
      <dsp:nvSpPr>
        <dsp:cNvPr id="0" name=""/>
        <dsp:cNvSpPr/>
      </dsp:nvSpPr>
      <dsp:spPr>
        <a:xfrm>
          <a:off x="0" y="548"/>
          <a:ext cx="8458200" cy="12842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33CCA1-9A04-4342-B0A3-25EBBF90CBE5}">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6935990D-596A-40D6-BBB9-181829644903}">
      <dsp:nvSpPr>
        <dsp:cNvPr id="0" name=""/>
        <dsp:cNvSpPr/>
      </dsp:nvSpPr>
      <dsp:spPr>
        <a:xfrm>
          <a:off x="1483251" y="548"/>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Montserrat" panose="00000500000000000000" pitchFamily="2" charset="0"/>
            </a:rPr>
            <a:t>Orient new grantees to data reporting requirements</a:t>
          </a:r>
        </a:p>
      </dsp:txBody>
      <dsp:txXfrm>
        <a:off x="1483251" y="548"/>
        <a:ext cx="6974948" cy="1284200"/>
      </dsp:txXfrm>
    </dsp:sp>
    <dsp:sp modelId="{D9E7C95A-E63C-4A7C-93E6-84FAD8B5424F}">
      <dsp:nvSpPr>
        <dsp:cNvPr id="0" name=""/>
        <dsp:cNvSpPr/>
      </dsp:nvSpPr>
      <dsp:spPr>
        <a:xfrm>
          <a:off x="0" y="1605799"/>
          <a:ext cx="8458200" cy="12842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72CD6-A21E-4C04-9569-EBE3E121336D}">
      <dsp:nvSpPr>
        <dsp:cNvPr id="0" name=""/>
        <dsp:cNvSpPr/>
      </dsp:nvSpPr>
      <dsp:spPr>
        <a:xfrm>
          <a:off x="388470" y="1894744"/>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FFABC551-57B0-4345-8E63-E74A95BAC0AB}">
      <dsp:nvSpPr>
        <dsp:cNvPr id="0" name=""/>
        <dsp:cNvSpPr/>
      </dsp:nvSpPr>
      <dsp:spPr>
        <a:xfrm>
          <a:off x="1483251" y="1605799"/>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Montserrat" panose="00000500000000000000" pitchFamily="2" charset="0"/>
            </a:rPr>
            <a:t>Improve the quality of data submitted by grantees </a:t>
          </a:r>
        </a:p>
      </dsp:txBody>
      <dsp:txXfrm>
        <a:off x="1483251" y="1605799"/>
        <a:ext cx="6974948" cy="1284200"/>
      </dsp:txXfrm>
    </dsp:sp>
    <dsp:sp modelId="{08ED5365-935D-4757-B4EA-0679E6892175}">
      <dsp:nvSpPr>
        <dsp:cNvPr id="0" name=""/>
        <dsp:cNvSpPr/>
      </dsp:nvSpPr>
      <dsp:spPr>
        <a:xfrm>
          <a:off x="0" y="3211050"/>
          <a:ext cx="8458200" cy="12842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6DFE6-DADC-4CE8-9549-17D708705B30}">
      <dsp:nvSpPr>
        <dsp:cNvPr id="0" name=""/>
        <dsp:cNvSpPr/>
      </dsp:nvSpPr>
      <dsp:spPr>
        <a:xfrm>
          <a:off x="388470" y="3499995"/>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27EA84D-20D3-4257-825E-BB2E6E14C55B}">
      <dsp:nvSpPr>
        <dsp:cNvPr id="0" name=""/>
        <dsp:cNvSpPr/>
      </dsp:nvSpPr>
      <dsp:spPr>
        <a:xfrm>
          <a:off x="1483251" y="3211050"/>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Montserrat" panose="00000500000000000000" pitchFamily="2" charset="0"/>
            </a:rPr>
            <a:t>Introduce the Personnel Development Program Data Collection System (PDPDCS)</a:t>
          </a:r>
        </a:p>
      </dsp:txBody>
      <dsp:txXfrm>
        <a:off x="1483251" y="3211050"/>
        <a:ext cx="6974948" cy="128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C2D1A-8027-4136-88AC-B0B064A284F2}">
      <dsp:nvSpPr>
        <dsp:cNvPr id="0" name=""/>
        <dsp:cNvSpPr/>
      </dsp:nvSpPr>
      <dsp:spPr>
        <a:xfrm>
          <a:off x="0" y="1865"/>
          <a:ext cx="8458200" cy="945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A6CF08-FBCD-4CF2-8610-6786206008F6}">
      <dsp:nvSpPr>
        <dsp:cNvPr id="0" name=""/>
        <dsp:cNvSpPr/>
      </dsp:nvSpPr>
      <dsp:spPr>
        <a:xfrm>
          <a:off x="286073" y="214648"/>
          <a:ext cx="520134" cy="520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99435-36F8-4921-9333-12FF13684641}">
      <dsp:nvSpPr>
        <dsp:cNvPr id="0" name=""/>
        <dsp:cNvSpPr/>
      </dsp:nvSpPr>
      <dsp:spPr>
        <a:xfrm>
          <a:off x="1092281" y="1865"/>
          <a:ext cx="736591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ontserrat" panose="00000500000000000000" pitchFamily="2" charset="0"/>
            </a:rPr>
            <a:t>Helps measure whether the PDP is </a:t>
          </a:r>
          <a:br>
            <a:rPr lang="en-US" sz="2200" kern="1200" dirty="0">
              <a:latin typeface="Montserrat" panose="00000500000000000000" pitchFamily="2" charset="0"/>
            </a:rPr>
          </a:br>
          <a:r>
            <a:rPr lang="en-US" sz="2200" kern="1200" dirty="0">
              <a:latin typeface="Montserrat" panose="00000500000000000000" pitchFamily="2" charset="0"/>
            </a:rPr>
            <a:t>meeting its objectives</a:t>
          </a:r>
        </a:p>
      </dsp:txBody>
      <dsp:txXfrm>
        <a:off x="1092281" y="1865"/>
        <a:ext cx="7365918" cy="945698"/>
      </dsp:txXfrm>
    </dsp:sp>
    <dsp:sp modelId="{DCA75966-58CA-4D1B-BF2F-D0F2AC30351F}">
      <dsp:nvSpPr>
        <dsp:cNvPr id="0" name=""/>
        <dsp:cNvSpPr/>
      </dsp:nvSpPr>
      <dsp:spPr>
        <a:xfrm>
          <a:off x="0" y="1183989"/>
          <a:ext cx="8458200" cy="945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7FE65-5165-4401-9EB1-01FE5CF25EE8}">
      <dsp:nvSpPr>
        <dsp:cNvPr id="0" name=""/>
        <dsp:cNvSpPr/>
      </dsp:nvSpPr>
      <dsp:spPr>
        <a:xfrm>
          <a:off x="286073" y="1396771"/>
          <a:ext cx="520134" cy="520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E5307-7442-4B08-95CA-B420C873A177}">
      <dsp:nvSpPr>
        <dsp:cNvPr id="0" name=""/>
        <dsp:cNvSpPr/>
      </dsp:nvSpPr>
      <dsp:spPr>
        <a:xfrm>
          <a:off x="1092281" y="1183989"/>
          <a:ext cx="736591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ontserrat" panose="00000500000000000000" pitchFamily="2" charset="0"/>
            </a:rPr>
            <a:t>Demonstrates PROGRAM progress </a:t>
          </a:r>
          <a:br>
            <a:rPr lang="en-US" sz="2200" kern="1200" dirty="0">
              <a:latin typeface="Montserrat" panose="00000500000000000000" pitchFamily="2" charset="0"/>
            </a:rPr>
          </a:br>
          <a:r>
            <a:rPr lang="en-US" sz="2200" kern="1200" dirty="0">
              <a:latin typeface="Montserrat" panose="00000500000000000000" pitchFamily="2" charset="0"/>
            </a:rPr>
            <a:t>and effectiveness over time</a:t>
          </a:r>
        </a:p>
      </dsp:txBody>
      <dsp:txXfrm>
        <a:off x="1092281" y="1183989"/>
        <a:ext cx="7365918" cy="945698"/>
      </dsp:txXfrm>
    </dsp:sp>
    <dsp:sp modelId="{80D324D2-1603-4A94-A7BF-A04D2210B804}">
      <dsp:nvSpPr>
        <dsp:cNvPr id="0" name=""/>
        <dsp:cNvSpPr/>
      </dsp:nvSpPr>
      <dsp:spPr>
        <a:xfrm>
          <a:off x="0" y="2366112"/>
          <a:ext cx="8458200" cy="945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49518B-8365-4CA3-ADE6-AE2C84438DB2}">
      <dsp:nvSpPr>
        <dsp:cNvPr id="0" name=""/>
        <dsp:cNvSpPr/>
      </dsp:nvSpPr>
      <dsp:spPr>
        <a:xfrm>
          <a:off x="286073" y="2578894"/>
          <a:ext cx="520134" cy="5201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B2B2D-58A5-417A-B671-85F5AD32298F}">
      <dsp:nvSpPr>
        <dsp:cNvPr id="0" name=""/>
        <dsp:cNvSpPr/>
      </dsp:nvSpPr>
      <dsp:spPr>
        <a:xfrm>
          <a:off x="1092281" y="2366112"/>
          <a:ext cx="736591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ontserrat" panose="00000500000000000000" pitchFamily="2" charset="0"/>
            </a:rPr>
            <a:t>Used by Congress to determine future </a:t>
          </a:r>
          <a:br>
            <a:rPr lang="en-US" sz="2200" kern="1200" dirty="0">
              <a:latin typeface="Montserrat" panose="00000500000000000000" pitchFamily="2" charset="0"/>
            </a:rPr>
          </a:br>
          <a:r>
            <a:rPr lang="en-US" sz="2200" kern="1200" dirty="0">
              <a:latin typeface="Montserrat" panose="00000500000000000000" pitchFamily="2" charset="0"/>
            </a:rPr>
            <a:t>program funding</a:t>
          </a:r>
        </a:p>
      </dsp:txBody>
      <dsp:txXfrm>
        <a:off x="1092281" y="2366112"/>
        <a:ext cx="7365918" cy="945698"/>
      </dsp:txXfrm>
    </dsp:sp>
    <dsp:sp modelId="{8F680945-A52C-4C44-ABB8-8C25498A3A1E}">
      <dsp:nvSpPr>
        <dsp:cNvPr id="0" name=""/>
        <dsp:cNvSpPr/>
      </dsp:nvSpPr>
      <dsp:spPr>
        <a:xfrm>
          <a:off x="0" y="3548235"/>
          <a:ext cx="8458200" cy="945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0B0D6-8622-4162-B32C-490EE3C0E1D4}">
      <dsp:nvSpPr>
        <dsp:cNvPr id="0" name=""/>
        <dsp:cNvSpPr/>
      </dsp:nvSpPr>
      <dsp:spPr>
        <a:xfrm>
          <a:off x="286073" y="3761017"/>
          <a:ext cx="520134" cy="5201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B45FD-9ED5-4F18-93EC-6C9F1D8D017A}">
      <dsp:nvSpPr>
        <dsp:cNvPr id="0" name=""/>
        <dsp:cNvSpPr/>
      </dsp:nvSpPr>
      <dsp:spPr>
        <a:xfrm>
          <a:off x="1092281" y="3548235"/>
          <a:ext cx="736591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ontserrat" panose="00000500000000000000" pitchFamily="2" charset="0"/>
            </a:rPr>
            <a:t>Required under the Government Performance and Results Act (GPRA)</a:t>
          </a:r>
        </a:p>
      </dsp:txBody>
      <dsp:txXfrm>
        <a:off x="1092281" y="3548235"/>
        <a:ext cx="7365918" cy="945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C0EE2-562A-48B6-AC78-9C5E59DE01C2}">
      <dsp:nvSpPr>
        <dsp:cNvPr id="0" name=""/>
        <dsp:cNvSpPr/>
      </dsp:nvSpPr>
      <dsp:spPr>
        <a:xfrm>
          <a:off x="0" y="548"/>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63B1D-3955-49AA-9754-5C5AC9CAA66F}">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B5634-7AC4-440A-8C1A-ED4F8BF75EDD}">
      <dsp:nvSpPr>
        <dsp:cNvPr id="0" name=""/>
        <dsp:cNvSpPr/>
      </dsp:nvSpPr>
      <dsp:spPr>
        <a:xfrm>
          <a:off x="1483251" y="548"/>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Montserrat" panose="00000500000000000000" pitchFamily="2" charset="0"/>
            </a:rPr>
            <a:t>Collect, analyze, and use data on scholars on an ongoing basis</a:t>
          </a:r>
        </a:p>
      </dsp:txBody>
      <dsp:txXfrm>
        <a:off x="1483251" y="548"/>
        <a:ext cx="6974948" cy="1284200"/>
      </dsp:txXfrm>
    </dsp:sp>
    <dsp:sp modelId="{A9F28011-26B0-41C2-8FA5-BBC6C23115C7}">
      <dsp:nvSpPr>
        <dsp:cNvPr id="0" name=""/>
        <dsp:cNvSpPr/>
      </dsp:nvSpPr>
      <dsp:spPr>
        <a:xfrm>
          <a:off x="0" y="1605799"/>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064541-B4E5-4752-8C34-4142CEC1077D}">
      <dsp:nvSpPr>
        <dsp:cNvPr id="0" name=""/>
        <dsp:cNvSpPr/>
      </dsp:nvSpPr>
      <dsp:spPr>
        <a:xfrm>
          <a:off x="388470" y="1894744"/>
          <a:ext cx="706310" cy="70631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D39D81-C27A-4F62-94A2-6382D2CAE736}">
      <dsp:nvSpPr>
        <dsp:cNvPr id="0" name=""/>
        <dsp:cNvSpPr/>
      </dsp:nvSpPr>
      <dsp:spPr>
        <a:xfrm>
          <a:off x="1483251" y="1605799"/>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Montserrat" panose="00000500000000000000" pitchFamily="2" charset="0"/>
            </a:rPr>
            <a:t>Continually evaluate the goals or objectives of the project</a:t>
          </a:r>
        </a:p>
      </dsp:txBody>
      <dsp:txXfrm>
        <a:off x="1483251" y="1605799"/>
        <a:ext cx="6974948" cy="1284200"/>
      </dsp:txXfrm>
    </dsp:sp>
    <dsp:sp modelId="{B281FF52-8F7E-49E3-BEB1-152B43E248CF}">
      <dsp:nvSpPr>
        <dsp:cNvPr id="0" name=""/>
        <dsp:cNvSpPr/>
      </dsp:nvSpPr>
      <dsp:spPr>
        <a:xfrm>
          <a:off x="0" y="3211050"/>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81A33-B1B1-48C6-B47F-19DAE875B403}">
      <dsp:nvSpPr>
        <dsp:cNvPr id="0" name=""/>
        <dsp:cNvSpPr/>
      </dsp:nvSpPr>
      <dsp:spPr>
        <a:xfrm>
          <a:off x="388470" y="3499995"/>
          <a:ext cx="706310" cy="706310"/>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29FF6-E35E-4D23-B70B-42AAD7EA4D70}">
      <dsp:nvSpPr>
        <dsp:cNvPr id="0" name=""/>
        <dsp:cNvSpPr/>
      </dsp:nvSpPr>
      <dsp:spPr>
        <a:xfrm>
          <a:off x="1483251" y="3211050"/>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Montserrat" panose="00000500000000000000" pitchFamily="2" charset="0"/>
            </a:rPr>
            <a:t>Provide feedback and permit periodic assessment of progress toward achieving intended outcomes</a:t>
          </a:r>
        </a:p>
      </dsp:txBody>
      <dsp:txXfrm>
        <a:off x="1483251" y="3211050"/>
        <a:ext cx="6974948" cy="1284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2A3FE-45CE-44BB-90D4-C6F2338E4949}">
      <dsp:nvSpPr>
        <dsp:cNvPr id="0" name=""/>
        <dsp:cNvSpPr/>
      </dsp:nvSpPr>
      <dsp:spPr>
        <a:xfrm>
          <a:off x="181654" y="4"/>
          <a:ext cx="3478702" cy="27237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9B0FA9-FEBE-40A7-B8CC-77AAC2D238CA}">
      <dsp:nvSpPr>
        <dsp:cNvPr id="0" name=""/>
        <dsp:cNvSpPr/>
      </dsp:nvSpPr>
      <dsp:spPr>
        <a:xfrm>
          <a:off x="562852" y="362142"/>
          <a:ext cx="3478702" cy="272378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anose="00000500000000000000" pitchFamily="2" charset="0"/>
            </a:rPr>
            <a:t>OSEP requires that scholars are in a pending status for </a:t>
          </a:r>
          <a:r>
            <a:rPr lang="en-US" sz="2400" b="1" kern="1200" dirty="0">
              <a:latin typeface="Montserrat" panose="00000500000000000000" pitchFamily="2" charset="0"/>
            </a:rPr>
            <a:t>no more than 30 days</a:t>
          </a:r>
          <a:r>
            <a:rPr lang="en-US" sz="2400" kern="1200" dirty="0">
              <a:latin typeface="Montserrat" panose="00000500000000000000" pitchFamily="2" charset="0"/>
            </a:rPr>
            <a:t>.</a:t>
          </a:r>
        </a:p>
      </dsp:txBody>
      <dsp:txXfrm>
        <a:off x="642629" y="441919"/>
        <a:ext cx="3319148" cy="2564233"/>
      </dsp:txXfrm>
    </dsp:sp>
    <dsp:sp modelId="{172EDD9A-4118-4906-937A-9CC8FEA853B4}">
      <dsp:nvSpPr>
        <dsp:cNvPr id="0" name=""/>
        <dsp:cNvSpPr/>
      </dsp:nvSpPr>
      <dsp:spPr>
        <a:xfrm>
          <a:off x="4215670" y="855278"/>
          <a:ext cx="3827475" cy="27004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70FDC-2BB7-4C51-BD5D-73AF247A86C5}">
      <dsp:nvSpPr>
        <dsp:cNvPr id="0" name=""/>
        <dsp:cNvSpPr/>
      </dsp:nvSpPr>
      <dsp:spPr>
        <a:xfrm>
          <a:off x="4596867" y="1217416"/>
          <a:ext cx="3827475" cy="27004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anose="00000500000000000000" pitchFamily="2" charset="0"/>
            </a:rPr>
            <a:t>Help Desk staff will contact you and your Project Officer if your grant has scholars in a pending status at the end of each annual data collection period. </a:t>
          </a:r>
        </a:p>
      </dsp:txBody>
      <dsp:txXfrm>
        <a:off x="4675960" y="1296509"/>
        <a:ext cx="3669289" cy="2542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67E99-D365-4EDA-8E4F-F43A861C5C42}">
      <dsp:nvSpPr>
        <dsp:cNvPr id="0" name=""/>
        <dsp:cNvSpPr/>
      </dsp:nvSpPr>
      <dsp:spPr>
        <a:xfrm>
          <a:off x="0" y="246405"/>
          <a:ext cx="8458200" cy="1264770"/>
        </a:xfrm>
        <a:prstGeom prst="roundRect">
          <a:avLst/>
        </a:prstGeom>
        <a:solidFill>
          <a:srgbClr val="D4DCE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cap="none" spc="0" dirty="0">
              <a:ln w="0"/>
              <a:solidFill>
                <a:schemeClr val="tx1"/>
              </a:solidFill>
              <a:effectLst/>
              <a:latin typeface="Montserrat" panose="00000500000000000000" pitchFamily="2" charset="0"/>
            </a:rPr>
            <a:t>PDPDCS staff must notify the Department’s Education Security Operation Center (EDSOC), document the incident, and expunge the file or email from the servers</a:t>
          </a:r>
        </a:p>
      </dsp:txBody>
      <dsp:txXfrm>
        <a:off x="61741" y="308146"/>
        <a:ext cx="8334718" cy="1141288"/>
      </dsp:txXfrm>
    </dsp:sp>
    <dsp:sp modelId="{62C986B0-C37D-409F-AC6B-0E9AE0812E7A}">
      <dsp:nvSpPr>
        <dsp:cNvPr id="0" name=""/>
        <dsp:cNvSpPr/>
      </dsp:nvSpPr>
      <dsp:spPr>
        <a:xfrm>
          <a:off x="0" y="1577415"/>
          <a:ext cx="8458200" cy="1264770"/>
        </a:xfrm>
        <a:prstGeom prst="roundRect">
          <a:avLst/>
        </a:prstGeom>
        <a:solidFill>
          <a:srgbClr val="637D8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effectLst/>
              <a:latin typeface="Montserrat" panose="00000500000000000000" pitchFamily="2" charset="0"/>
            </a:rPr>
            <a:t>Additional interviews, investigations, and mitigation strategies may be necessary</a:t>
          </a:r>
        </a:p>
      </dsp:txBody>
      <dsp:txXfrm>
        <a:off x="61741" y="1639156"/>
        <a:ext cx="8334718" cy="1141288"/>
      </dsp:txXfrm>
    </dsp:sp>
    <dsp:sp modelId="{C4CD57F3-5872-4383-AE23-978BCC228097}">
      <dsp:nvSpPr>
        <dsp:cNvPr id="0" name=""/>
        <dsp:cNvSpPr/>
      </dsp:nvSpPr>
      <dsp:spPr>
        <a:xfrm>
          <a:off x="0" y="2908425"/>
          <a:ext cx="8458200" cy="1264770"/>
        </a:xfrm>
        <a:prstGeom prst="roundRect">
          <a:avLst/>
        </a:prstGeom>
        <a:solidFill>
          <a:srgbClr val="294A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ontserrat" panose="00000500000000000000" pitchFamily="2" charset="0"/>
            </a:rPr>
            <a:t>PDPDCS Staff must review all other scholar records and documentation associated with the grantee</a:t>
          </a:r>
        </a:p>
      </dsp:txBody>
      <dsp:txXfrm>
        <a:off x="61741" y="2970166"/>
        <a:ext cx="8334718" cy="11412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6D280-5858-4254-9055-632B40E45C8C}">
      <dsp:nvSpPr>
        <dsp:cNvPr id="0" name=""/>
        <dsp:cNvSpPr/>
      </dsp:nvSpPr>
      <dsp:spPr>
        <a:xfrm>
          <a:off x="0" y="548"/>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38920-8576-4DCA-9D4B-6F4823BD26C6}">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8808C-BBA3-4FBC-A3FA-9849EFAFE593}">
      <dsp:nvSpPr>
        <dsp:cNvPr id="0" name=""/>
        <dsp:cNvSpPr/>
      </dsp:nvSpPr>
      <dsp:spPr>
        <a:xfrm>
          <a:off x="1483251" y="548"/>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Always encrypt files being sent by email, including to the PDPDCS Help Desk.</a:t>
          </a:r>
        </a:p>
      </dsp:txBody>
      <dsp:txXfrm>
        <a:off x="1483251" y="548"/>
        <a:ext cx="6974948" cy="1284200"/>
      </dsp:txXfrm>
    </dsp:sp>
    <dsp:sp modelId="{D9A3FC20-A56F-468C-8613-3587575247B5}">
      <dsp:nvSpPr>
        <dsp:cNvPr id="0" name=""/>
        <dsp:cNvSpPr/>
      </dsp:nvSpPr>
      <dsp:spPr>
        <a:xfrm>
          <a:off x="0" y="1605799"/>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5B04A-ED6E-417B-A75C-DB21F246C303}">
      <dsp:nvSpPr>
        <dsp:cNvPr id="0" name=""/>
        <dsp:cNvSpPr/>
      </dsp:nvSpPr>
      <dsp:spPr>
        <a:xfrm>
          <a:off x="388470" y="1894744"/>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FA66C-01F6-46B1-AB2B-8FAE40AA55DB}">
      <dsp:nvSpPr>
        <dsp:cNvPr id="0" name=""/>
        <dsp:cNvSpPr/>
      </dsp:nvSpPr>
      <dsp:spPr>
        <a:xfrm>
          <a:off x="1483251" y="1605799"/>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Use the digital Pre-Scholarship Agreements and Exit Certifications to avoid uploading a document to the wrong scholar record. </a:t>
          </a:r>
        </a:p>
      </dsp:txBody>
      <dsp:txXfrm>
        <a:off x="1483251" y="1605799"/>
        <a:ext cx="6974948" cy="1284200"/>
      </dsp:txXfrm>
    </dsp:sp>
    <dsp:sp modelId="{84761C27-2494-47B9-A4A0-5DF21F984084}">
      <dsp:nvSpPr>
        <dsp:cNvPr id="0" name=""/>
        <dsp:cNvSpPr/>
      </dsp:nvSpPr>
      <dsp:spPr>
        <a:xfrm>
          <a:off x="0" y="3200404"/>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C86B8-137B-445A-9FCD-078F1835E0F8}">
      <dsp:nvSpPr>
        <dsp:cNvPr id="0" name=""/>
        <dsp:cNvSpPr/>
      </dsp:nvSpPr>
      <dsp:spPr>
        <a:xfrm>
          <a:off x="388470" y="3499995"/>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6135C-27C1-4842-8EAA-9D2C5C9991BD}">
      <dsp:nvSpPr>
        <dsp:cNvPr id="0" name=""/>
        <dsp:cNvSpPr/>
      </dsp:nvSpPr>
      <dsp:spPr>
        <a:xfrm>
          <a:off x="1483251" y="3211050"/>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Implement a file naming convention to track files associated with each scholar’s record: PSA_J_DOE.pdf</a:t>
          </a:r>
          <a:r>
            <a:rPr lang="en-US" sz="2100" kern="1200" dirty="0"/>
            <a:t>.</a:t>
          </a:r>
        </a:p>
      </dsp:txBody>
      <dsp:txXfrm>
        <a:off x="1483251" y="3211050"/>
        <a:ext cx="6974948" cy="1284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80E0C-2BD4-41C3-9B79-EB13AE1A3B5D}">
      <dsp:nvSpPr>
        <dsp:cNvPr id="0" name=""/>
        <dsp:cNvSpPr/>
      </dsp:nvSpPr>
      <dsp:spPr>
        <a:xfrm>
          <a:off x="2786946" y="1844277"/>
          <a:ext cx="1467640" cy="1101770"/>
        </a:xfrm>
        <a:custGeom>
          <a:avLst/>
          <a:gdLst/>
          <a:ahLst/>
          <a:cxnLst/>
          <a:rect l="0" t="0" r="0" b="0"/>
          <a:pathLst>
            <a:path>
              <a:moveTo>
                <a:pt x="0" y="0"/>
              </a:moveTo>
              <a:lnTo>
                <a:pt x="0" y="843861"/>
              </a:lnTo>
              <a:lnTo>
                <a:pt x="1467640" y="843861"/>
              </a:lnTo>
              <a:lnTo>
                <a:pt x="1467640" y="110177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CD864-6920-418D-A69E-47A8099D4B39}">
      <dsp:nvSpPr>
        <dsp:cNvPr id="0" name=""/>
        <dsp:cNvSpPr/>
      </dsp:nvSpPr>
      <dsp:spPr>
        <a:xfrm>
          <a:off x="1279146" y="1844277"/>
          <a:ext cx="1507800" cy="1101770"/>
        </a:xfrm>
        <a:custGeom>
          <a:avLst/>
          <a:gdLst/>
          <a:ahLst/>
          <a:cxnLst/>
          <a:rect l="0" t="0" r="0" b="0"/>
          <a:pathLst>
            <a:path>
              <a:moveTo>
                <a:pt x="1507800" y="0"/>
              </a:moveTo>
              <a:lnTo>
                <a:pt x="1507800" y="843861"/>
              </a:lnTo>
              <a:lnTo>
                <a:pt x="0" y="843861"/>
              </a:lnTo>
              <a:lnTo>
                <a:pt x="0" y="110177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1421A9-5EF2-41E8-8EF5-036F7F405947}">
      <dsp:nvSpPr>
        <dsp:cNvPr id="0" name=""/>
        <dsp:cNvSpPr/>
      </dsp:nvSpPr>
      <dsp:spPr>
        <a:xfrm>
          <a:off x="713255" y="60461"/>
          <a:ext cx="4147382" cy="178381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2CD51-007B-4885-B29E-634CD914F442}">
      <dsp:nvSpPr>
        <dsp:cNvPr id="0" name=""/>
        <dsp:cNvSpPr/>
      </dsp:nvSpPr>
      <dsp:spPr>
        <a:xfrm>
          <a:off x="1022591" y="354330"/>
          <a:ext cx="4147382" cy="178381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OSEP and PDPDCS staff must be able to reach scholars after they graduate or leave your IHE. Please enter a </a:t>
          </a:r>
          <a:r>
            <a:rPr lang="en-US" sz="2000" b="1" kern="1200" dirty="0">
              <a:latin typeface="Montserrat" panose="00000500000000000000" pitchFamily="2" charset="0"/>
            </a:rPr>
            <a:t>non-IHE email address </a:t>
          </a:r>
          <a:r>
            <a:rPr lang="en-US" sz="2000" kern="1200" dirty="0">
              <a:latin typeface="Montserrat" panose="00000500000000000000" pitchFamily="2" charset="0"/>
            </a:rPr>
            <a:t>for each scholar.</a:t>
          </a:r>
        </a:p>
      </dsp:txBody>
      <dsp:txXfrm>
        <a:off x="1074837" y="406576"/>
        <a:ext cx="4042890" cy="1679324"/>
      </dsp:txXfrm>
    </dsp:sp>
    <dsp:sp modelId="{B2B3D5C5-4F89-4F35-A12F-FD5A08A1B0A0}">
      <dsp:nvSpPr>
        <dsp:cNvPr id="0" name=""/>
        <dsp:cNvSpPr/>
      </dsp:nvSpPr>
      <dsp:spPr>
        <a:xfrm>
          <a:off x="3188" y="2946047"/>
          <a:ext cx="2551916" cy="841108"/>
        </a:xfrm>
        <a:prstGeom prst="roundRect">
          <a:avLst>
            <a:gd name="adj" fmla="val 10000"/>
          </a:avLst>
        </a:prstGeom>
        <a:solidFill>
          <a:srgbClr val="294A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B61D1-5B96-462B-9337-D9061546C81E}">
      <dsp:nvSpPr>
        <dsp:cNvPr id="0" name=""/>
        <dsp:cNvSpPr/>
      </dsp:nvSpPr>
      <dsp:spPr>
        <a:xfrm>
          <a:off x="312523" y="3239916"/>
          <a:ext cx="2551916" cy="84110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Personal email (e.g., Gmail, Yahoo, Outlook)</a:t>
          </a:r>
        </a:p>
      </dsp:txBody>
      <dsp:txXfrm>
        <a:off x="337158" y="3264551"/>
        <a:ext cx="2502646" cy="791838"/>
      </dsp:txXfrm>
    </dsp:sp>
    <dsp:sp modelId="{0A31BF78-A262-4D00-A58C-283CC1B95438}">
      <dsp:nvSpPr>
        <dsp:cNvPr id="0" name=""/>
        <dsp:cNvSpPr/>
      </dsp:nvSpPr>
      <dsp:spPr>
        <a:xfrm>
          <a:off x="3173775" y="2946047"/>
          <a:ext cx="2161624" cy="903337"/>
        </a:xfrm>
        <a:prstGeom prst="roundRect">
          <a:avLst>
            <a:gd name="adj" fmla="val 10000"/>
          </a:avLst>
        </a:prstGeom>
        <a:solidFill>
          <a:srgbClr val="294A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0A8E6-3824-4A43-B7A8-99593F277326}">
      <dsp:nvSpPr>
        <dsp:cNvPr id="0" name=""/>
        <dsp:cNvSpPr/>
      </dsp:nvSpPr>
      <dsp:spPr>
        <a:xfrm>
          <a:off x="3483111" y="3239916"/>
          <a:ext cx="2161624" cy="9033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Work email</a:t>
          </a:r>
        </a:p>
      </dsp:txBody>
      <dsp:txXfrm>
        <a:off x="3509569" y="3266374"/>
        <a:ext cx="2108708" cy="850421"/>
      </dsp:txXfrm>
    </dsp:sp>
    <dsp:sp modelId="{43560C04-F4FA-4EE8-B5D0-CBAA444E8943}">
      <dsp:nvSpPr>
        <dsp:cNvPr id="0" name=""/>
        <dsp:cNvSpPr/>
      </dsp:nvSpPr>
      <dsp:spPr>
        <a:xfrm>
          <a:off x="5309261" y="620375"/>
          <a:ext cx="2784019" cy="1767852"/>
        </a:xfrm>
        <a:prstGeom prst="roundRect">
          <a:avLst>
            <a:gd name="adj" fmla="val 10000"/>
          </a:avLst>
        </a:prstGeom>
        <a:solidFill>
          <a:srgbClr val="55C05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52942-A612-4672-A05F-4D62BF687E87}">
      <dsp:nvSpPr>
        <dsp:cNvPr id="0" name=""/>
        <dsp:cNvSpPr/>
      </dsp:nvSpPr>
      <dsp:spPr>
        <a:xfrm>
          <a:off x="5618596" y="914244"/>
          <a:ext cx="2784019" cy="1767852"/>
        </a:xfrm>
        <a:prstGeom prst="roundRect">
          <a:avLst>
            <a:gd name="adj" fmla="val 10000"/>
          </a:avLst>
        </a:prstGeom>
        <a:solidFill>
          <a:schemeClr val="lt1">
            <a:alpha val="90000"/>
            <a:hueOff val="0"/>
            <a:satOff val="0"/>
            <a:lumOff val="0"/>
            <a:alphaOff val="0"/>
          </a:schemeClr>
        </a:solidFill>
        <a:ln w="19050" cap="flat" cmpd="sng" algn="ctr">
          <a:solidFill>
            <a:srgbClr val="55C056"/>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ontserrat" panose="00000500000000000000" pitchFamily="2" charset="0"/>
            </a:rPr>
            <a:t>If the scholar has multiple emails, include a second non-IHE email in the alternative email field.</a:t>
          </a:r>
        </a:p>
      </dsp:txBody>
      <dsp:txXfrm>
        <a:off x="5670375" y="966023"/>
        <a:ext cx="2680461" cy="16642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9E4C0-5873-4714-8C35-76CF751A8558}">
      <dsp:nvSpPr>
        <dsp:cNvPr id="0" name=""/>
        <dsp:cNvSpPr/>
      </dsp:nvSpPr>
      <dsp:spPr>
        <a:xfrm>
          <a:off x="304797" y="701045"/>
          <a:ext cx="2961977" cy="148098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Project Directors must manage grants to ensure that:</a:t>
          </a:r>
        </a:p>
      </dsp:txBody>
      <dsp:txXfrm>
        <a:off x="348174" y="744422"/>
        <a:ext cx="2875223" cy="1394234"/>
      </dsp:txXfrm>
    </dsp:sp>
    <dsp:sp modelId="{F21E3461-C4D9-40BD-B8A2-A7740B7385EC}">
      <dsp:nvSpPr>
        <dsp:cNvPr id="0" name=""/>
        <dsp:cNvSpPr/>
      </dsp:nvSpPr>
      <dsp:spPr>
        <a:xfrm rot="20387253">
          <a:off x="3204511" y="1064965"/>
          <a:ext cx="2022148" cy="54492"/>
        </a:xfrm>
        <a:custGeom>
          <a:avLst/>
          <a:gdLst/>
          <a:ahLst/>
          <a:cxnLst/>
          <a:rect l="0" t="0" r="0" b="0"/>
          <a:pathLst>
            <a:path>
              <a:moveTo>
                <a:pt x="0" y="27246"/>
              </a:moveTo>
              <a:lnTo>
                <a:pt x="2022148" y="2724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ontserrat" panose="00000500000000000000" pitchFamily="2" charset="0"/>
          </a:endParaRPr>
        </a:p>
      </dsp:txBody>
      <dsp:txXfrm>
        <a:off x="4165031" y="1041657"/>
        <a:ext cx="101107" cy="101107"/>
      </dsp:txXfrm>
    </dsp:sp>
    <dsp:sp modelId="{FD9C7171-2C85-470D-BC71-56B788C3EDE3}">
      <dsp:nvSpPr>
        <dsp:cNvPr id="0" name=""/>
        <dsp:cNvSpPr/>
      </dsp:nvSpPr>
      <dsp:spPr>
        <a:xfrm>
          <a:off x="5164395" y="2388"/>
          <a:ext cx="2961977" cy="148098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All scholars can </a:t>
          </a:r>
          <a:r>
            <a:rPr lang="en-US" sz="1700" b="1" u="sng" kern="1200" dirty="0">
              <a:latin typeface="Montserrat" panose="00000500000000000000" pitchFamily="2" charset="0"/>
            </a:rPr>
            <a:t>complete</a:t>
          </a:r>
          <a:r>
            <a:rPr lang="en-US" sz="1700" kern="1200" dirty="0">
              <a:latin typeface="Montserrat" panose="00000500000000000000" pitchFamily="2" charset="0"/>
            </a:rPr>
            <a:t> the degree program </a:t>
          </a:r>
          <a:r>
            <a:rPr lang="en-US" sz="1700" b="1" u="sng" kern="1200" dirty="0">
              <a:latin typeface="Montserrat" panose="00000500000000000000" pitchFamily="2" charset="0"/>
            </a:rPr>
            <a:t>before the grant ends</a:t>
          </a:r>
          <a:r>
            <a:rPr lang="en-US" sz="1700" kern="1200" dirty="0">
              <a:latin typeface="Montserrat" panose="00000500000000000000" pitchFamily="2" charset="0"/>
            </a:rPr>
            <a:t>; </a:t>
          </a:r>
        </a:p>
      </dsp:txBody>
      <dsp:txXfrm>
        <a:off x="5207772" y="45765"/>
        <a:ext cx="2875223" cy="1394234"/>
      </dsp:txXfrm>
    </dsp:sp>
    <dsp:sp modelId="{E34D7F68-D33C-4A51-AB77-B50D5DAF68C6}">
      <dsp:nvSpPr>
        <dsp:cNvPr id="0" name=""/>
        <dsp:cNvSpPr/>
      </dsp:nvSpPr>
      <dsp:spPr>
        <a:xfrm rot="1673635">
          <a:off x="3142046" y="1916533"/>
          <a:ext cx="2147078" cy="54492"/>
        </a:xfrm>
        <a:custGeom>
          <a:avLst/>
          <a:gdLst/>
          <a:ahLst/>
          <a:cxnLst/>
          <a:rect l="0" t="0" r="0" b="0"/>
          <a:pathLst>
            <a:path>
              <a:moveTo>
                <a:pt x="0" y="27246"/>
              </a:moveTo>
              <a:lnTo>
                <a:pt x="2147078" y="2724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ontserrat" panose="00000500000000000000" pitchFamily="2" charset="0"/>
          </a:endParaRPr>
        </a:p>
      </dsp:txBody>
      <dsp:txXfrm>
        <a:off x="4161908" y="1890102"/>
        <a:ext cx="107353" cy="107353"/>
      </dsp:txXfrm>
    </dsp:sp>
    <dsp:sp modelId="{536A187A-F465-4E28-8D62-3E7366F056DD}">
      <dsp:nvSpPr>
        <dsp:cNvPr id="0" name=""/>
        <dsp:cNvSpPr/>
      </dsp:nvSpPr>
      <dsp:spPr>
        <a:xfrm>
          <a:off x="5164395" y="1705525"/>
          <a:ext cx="2961977" cy="148098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Scholars are enrolled early (Year 1) with sufficient time, funding, and support to complete the program; and</a:t>
          </a:r>
        </a:p>
      </dsp:txBody>
      <dsp:txXfrm>
        <a:off x="5207772" y="1748902"/>
        <a:ext cx="2875223" cy="1394234"/>
      </dsp:txXfrm>
    </dsp:sp>
    <dsp:sp modelId="{4ECC85B0-E3B0-430A-B8C9-11A005A6B89A}">
      <dsp:nvSpPr>
        <dsp:cNvPr id="0" name=""/>
        <dsp:cNvSpPr/>
      </dsp:nvSpPr>
      <dsp:spPr>
        <a:xfrm rot="3298530">
          <a:off x="2562394" y="2768102"/>
          <a:ext cx="3306381" cy="54492"/>
        </a:xfrm>
        <a:custGeom>
          <a:avLst/>
          <a:gdLst/>
          <a:ahLst/>
          <a:cxnLst/>
          <a:rect l="0" t="0" r="0" b="0"/>
          <a:pathLst>
            <a:path>
              <a:moveTo>
                <a:pt x="0" y="27246"/>
              </a:moveTo>
              <a:lnTo>
                <a:pt x="3306381" y="2724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ontserrat" panose="00000500000000000000" pitchFamily="2" charset="0"/>
          </a:endParaRPr>
        </a:p>
      </dsp:txBody>
      <dsp:txXfrm>
        <a:off x="4132925" y="2712688"/>
        <a:ext cx="165319" cy="165319"/>
      </dsp:txXfrm>
    </dsp:sp>
    <dsp:sp modelId="{A448C8C9-1D0F-4123-A139-5B2D4B46CE65}">
      <dsp:nvSpPr>
        <dsp:cNvPr id="0" name=""/>
        <dsp:cNvSpPr/>
      </dsp:nvSpPr>
      <dsp:spPr>
        <a:xfrm>
          <a:off x="5164395" y="3408662"/>
          <a:ext cx="2961977" cy="148098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The </a:t>
          </a:r>
          <a:r>
            <a:rPr lang="en-US" sz="1700" b="1" kern="1200" dirty="0">
              <a:latin typeface="Montserrat" panose="00000500000000000000" pitchFamily="2" charset="0"/>
            </a:rPr>
            <a:t>number of scholars </a:t>
          </a:r>
          <a:r>
            <a:rPr lang="en-US" sz="1700" kern="1200" dirty="0">
              <a:latin typeface="Montserrat" panose="00000500000000000000" pitchFamily="2" charset="0"/>
            </a:rPr>
            <a:t>proposed, enrolled, and completed </a:t>
          </a:r>
          <a:r>
            <a:rPr lang="en-US" sz="1700" b="1" kern="1200" dirty="0">
              <a:latin typeface="Montserrat" panose="00000500000000000000" pitchFamily="2" charset="0"/>
            </a:rPr>
            <a:t>meets outlined expectations</a:t>
          </a:r>
          <a:r>
            <a:rPr lang="en-US" sz="1700" kern="1200" dirty="0">
              <a:latin typeface="Montserrat" panose="00000500000000000000" pitchFamily="2" charset="0"/>
            </a:rPr>
            <a:t>. </a:t>
          </a:r>
        </a:p>
      </dsp:txBody>
      <dsp:txXfrm>
        <a:off x="5207772" y="3452039"/>
        <a:ext cx="2875223" cy="1394234"/>
      </dsp:txXfrm>
    </dsp:sp>
    <dsp:sp modelId="{D2F77288-EF1D-4C41-92F6-C45EBA1CE5BB}">
      <dsp:nvSpPr>
        <dsp:cNvPr id="0" name=""/>
        <dsp:cNvSpPr/>
      </dsp:nvSpPr>
      <dsp:spPr>
        <a:xfrm>
          <a:off x="914402" y="3139433"/>
          <a:ext cx="2961977" cy="148098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ontserrat" panose="00000500000000000000" pitchFamily="2" charset="0"/>
            </a:rPr>
            <a:t>Contact your OSEP Project Officer to discuss changes in the number of or completion status of scholars.</a:t>
          </a:r>
        </a:p>
      </dsp:txBody>
      <dsp:txXfrm>
        <a:off x="957779" y="3182810"/>
        <a:ext cx="2875223" cy="13942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69D20-1F64-42AE-A6B8-BC482423C23C}">
      <dsp:nvSpPr>
        <dsp:cNvPr id="0" name=""/>
        <dsp:cNvSpPr/>
      </dsp:nvSpPr>
      <dsp:spPr>
        <a:xfrm>
          <a:off x="0" y="548"/>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1688A-D73B-47F7-A1CD-835B04A5661D}">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FA38E-FCA6-4621-9F3F-706233C6516C}">
      <dsp:nvSpPr>
        <dsp:cNvPr id="0" name=""/>
        <dsp:cNvSpPr/>
      </dsp:nvSpPr>
      <dsp:spPr>
        <a:xfrm>
          <a:off x="1483251" y="548"/>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Recommend to your scholars to review the resources available on the Training Page: </a:t>
          </a:r>
          <a:r>
            <a:rPr lang="en-US" sz="2100" kern="1200" dirty="0">
              <a:latin typeface="Montserrat" panose="00000500000000000000" pitchFamily="2" charset="0"/>
              <a:hlinkClick xmlns:r="http://schemas.openxmlformats.org/officeDocument/2006/relationships" r:id="rId3"/>
            </a:rPr>
            <a:t>https://pdp.ed.gov/OSEP/Home/Training</a:t>
          </a:r>
          <a:r>
            <a:rPr lang="en-US" sz="2100" kern="1200" dirty="0">
              <a:latin typeface="Montserrat" panose="00000500000000000000" pitchFamily="2" charset="0"/>
            </a:rPr>
            <a:t> </a:t>
          </a:r>
        </a:p>
      </dsp:txBody>
      <dsp:txXfrm>
        <a:off x="1483251" y="548"/>
        <a:ext cx="6974948" cy="1284200"/>
      </dsp:txXfrm>
    </dsp:sp>
    <dsp:sp modelId="{58413215-A634-42BC-B555-21E83D8F4344}">
      <dsp:nvSpPr>
        <dsp:cNvPr id="0" name=""/>
        <dsp:cNvSpPr/>
      </dsp:nvSpPr>
      <dsp:spPr>
        <a:xfrm>
          <a:off x="0" y="1605799"/>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A3D11-8980-46C4-A46E-F683F45CFA09}">
      <dsp:nvSpPr>
        <dsp:cNvPr id="0" name=""/>
        <dsp:cNvSpPr/>
      </dsp:nvSpPr>
      <dsp:spPr>
        <a:xfrm>
          <a:off x="388470" y="1894744"/>
          <a:ext cx="706310" cy="70631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66199-16F1-430D-A938-083742906CB9}">
      <dsp:nvSpPr>
        <dsp:cNvPr id="0" name=""/>
        <dsp:cNvSpPr/>
      </dsp:nvSpPr>
      <dsp:spPr>
        <a:xfrm>
          <a:off x="1483251" y="1605799"/>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Notify scholars at the beginning of the program that they will be required to provide licensure test results to you.</a:t>
          </a:r>
        </a:p>
      </dsp:txBody>
      <dsp:txXfrm>
        <a:off x="1483251" y="1605799"/>
        <a:ext cx="6974948" cy="1284200"/>
      </dsp:txXfrm>
    </dsp:sp>
    <dsp:sp modelId="{597453E3-9F5E-4E8F-A023-C6F38F93DCA4}">
      <dsp:nvSpPr>
        <dsp:cNvPr id="0" name=""/>
        <dsp:cNvSpPr/>
      </dsp:nvSpPr>
      <dsp:spPr>
        <a:xfrm>
          <a:off x="0" y="3211050"/>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56F2C5-5C20-4D56-9E95-3C838405C0F2}">
      <dsp:nvSpPr>
        <dsp:cNvPr id="0" name=""/>
        <dsp:cNvSpPr/>
      </dsp:nvSpPr>
      <dsp:spPr>
        <a:xfrm>
          <a:off x="388470" y="3499995"/>
          <a:ext cx="706310" cy="70631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08F92-3C74-4D1F-928F-3DE1E927148A}">
      <dsp:nvSpPr>
        <dsp:cNvPr id="0" name=""/>
        <dsp:cNvSpPr/>
      </dsp:nvSpPr>
      <dsp:spPr>
        <a:xfrm>
          <a:off x="1483251" y="3211050"/>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Arrange and conduct exit interviews with each exiting scholar.</a:t>
          </a:r>
        </a:p>
      </dsp:txBody>
      <dsp:txXfrm>
        <a:off x="1483251" y="3211050"/>
        <a:ext cx="6974948" cy="12842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900" tIns="46950" rIns="93900" bIns="46950" rtlCol="0"/>
          <a:lstStyle>
            <a:lvl1pPr algn="r">
              <a:defRPr sz="1200"/>
            </a:lvl1pPr>
          </a:lstStyle>
          <a:p>
            <a:fld id="{0F8813D8-8A98-460D-81D4-72C70E4D7405}" type="datetimeFigureOut">
              <a:rPr lang="en-US" smtClean="0"/>
              <a:pPr/>
              <a:t>12/19/2023</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900" tIns="46950" rIns="93900" bIns="46950"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900" tIns="46950" rIns="93900" bIns="46950" rtlCol="0"/>
          <a:lstStyle>
            <a:lvl1pPr algn="r">
              <a:defRPr sz="1200"/>
            </a:lvl1pPr>
          </a:lstStyle>
          <a:p>
            <a:fld id="{A005CAA2-D0F4-4FD7-938B-19F89EC3E682}" type="datetimeFigureOut">
              <a:rPr lang="en-US" smtClean="0"/>
              <a:pPr/>
              <a:t>12/19/2023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900" tIns="46950" rIns="93900" bIns="469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00" tIns="46950" rIns="93900" bIns="469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900" tIns="46950" rIns="93900" bIns="46950"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osepideasthatwork.org/resources-grantees/program-areas/personnel-development-improve-services-and-results-children?tab=pa-measuremen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dp.ed.gov/OSEP/Regulation/ProgramRegs2006"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pdp.ed.gov/OSEP/Home/Agreements/" TargetMode="External"/><Relationship Id="rId5" Type="http://schemas.openxmlformats.org/officeDocument/2006/relationships/hyperlink" Target="https://pdp.ed.gov/OSEP/Content/pdf/DCS_FAQs.pdf" TargetMode="External"/><Relationship Id="rId4" Type="http://schemas.openxmlformats.org/officeDocument/2006/relationships/hyperlink" Target="https://pdp.ed.gov/OSEP/Content/pdf/2006faq.pdf"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pdp.ed.gov/OSEP/Regulation/ProgramRegsIDEA602#childdisability"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pdp.ed.gov/OSEP/Regulation/ProgramRegsIDEA662"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pdp.ed.gov/OSEP/Home/Trainin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ederalregister.gov/documents/2023/05/08/2023-09688/applications-for-new-awards-personnel-development-to-improve-services-and-results-for-children-wit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ederalregister.gov/documents/2023/04/19/2023-08249/applications-for-new-awards-personnel-development-to-improve-services-and-results-for-children-with"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federalregister.gov/documents/2023/05/05/2023-09615/applications-for-new-awards-personnel-development-to-improve-services-and-results-for-children-with" TargetMode="External"/><Relationship Id="rId4" Type="http://schemas.openxmlformats.org/officeDocument/2006/relationships/hyperlink" Target="https://www.federalregister.gov/documents/2023/05/10/2023-09954/applications-for-new-awards-personnel-development-to-improve-services-and-results-for-children-with"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4343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000000"/>
                </a:solidFill>
                <a:effectLst/>
                <a:latin typeface="+mn-lt"/>
              </a:rPr>
              <a:t>Scholar support does not need to be uniform for all scholars and should be customized for individual scholars based on scholars’ financial needs, including consideration of all costs associated with the cost of attendance, even if that means enrolling fewer scholars. This slide shows a list of needs that may be covered for OSEP scholars through PDP funding. </a:t>
            </a:r>
          </a:p>
          <a:p>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Scholar support provided by the project may </a:t>
            </a:r>
            <a:r>
              <a:rPr lang="en-US" b="1" dirty="0">
                <a:latin typeface="+mn-lt"/>
              </a:rPr>
              <a:t>not</a:t>
            </a:r>
            <a:r>
              <a:rPr lang="en-US" dirty="0">
                <a:latin typeface="+mn-lt"/>
              </a:rPr>
              <a:t> be conditioned on the scholar working for the grantee </a:t>
            </a:r>
            <a:r>
              <a:rPr lang="en-US" i="1" dirty="0">
                <a:latin typeface="+mn-lt"/>
              </a:rPr>
              <a:t>(</a:t>
            </a:r>
            <a:r>
              <a:rPr lang="en-US" i="0" dirty="0">
                <a:latin typeface="+mn-lt"/>
              </a:rPr>
              <a:t>such as serving as </a:t>
            </a:r>
            <a:r>
              <a:rPr lang="en-US" dirty="0">
                <a:latin typeface="+mn-lt"/>
              </a:rPr>
              <a:t>personnel at the university) Scholar should not be required to work in any position not directly related to their training as a condition of receiving support </a:t>
            </a:r>
            <a:r>
              <a:rPr lang="en-US" sz="1200" dirty="0">
                <a:latin typeface="+mn-lt"/>
              </a:rPr>
              <a:t>unless the work is specifically related to the acquisition of scholars' competencies or the requirements for completion of their personnel preparation program.</a:t>
            </a:r>
            <a:r>
              <a:rPr lang="en-US" dirty="0">
                <a:latin typeface="+mn-lt"/>
              </a:rPr>
              <a:t> In other words, scholars may not work to “pay off” their scholarship to the university. </a:t>
            </a:r>
          </a:p>
          <a:p>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10</a:t>
            </a:fld>
            <a:endParaRPr lang="en-US" dirty="0"/>
          </a:p>
        </p:txBody>
      </p:sp>
    </p:spTree>
    <p:extLst>
      <p:ext uri="{BB962C8B-B14F-4D97-AF65-F5344CB8AC3E}">
        <p14:creationId xmlns:p14="http://schemas.microsoft.com/office/powerpoint/2010/main" val="74065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a:solidFill>
                  <a:schemeClr val="tx1"/>
                </a:solidFill>
                <a:latin typeface="+mn-lt"/>
                <a:ea typeface="+mn-ea"/>
                <a:cs typeface="+mn-cs"/>
              </a:rPr>
              <a:t>As grantees, you should plan to recruit and enroll the proposed number of scholars listed in the application within the first 12 months of your project or demonstrate that those enrolled after the first year will still be able to complete the program by the end of the proposed project period. </a:t>
            </a:r>
          </a:p>
          <a:p>
            <a:pPr lvl="0"/>
            <a:endParaRPr lang="en-US" sz="1200" kern="1200" dirty="0">
              <a:solidFill>
                <a:schemeClr val="tx1"/>
              </a:solidFill>
              <a:latin typeface="+mn-lt"/>
              <a:ea typeface="+mn-ea"/>
              <a:cs typeface="+mn-cs"/>
            </a:endParaRPr>
          </a:p>
          <a:p>
            <a:pPr lvl="0"/>
            <a:r>
              <a:rPr lang="en-US" dirty="0">
                <a:latin typeface="+mn-lt"/>
              </a:rPr>
              <a:t>You are expected engage in focused outreach and recruitment to increase the number of applicants from groups that are traditionally underrepresented in the field, including applicants with disabilities, multilingual applicants, and applicants from racial and ethnic diversity backgrounds, but the selection criteria must ensure equal access and treatment of all applicants seeking admission to the program and must be consistent with applicable law, including Federal civil rights law.</a:t>
            </a:r>
          </a:p>
          <a:p>
            <a:pPr lvl="0"/>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If you intend to enroll greater than the number of scholars proposed in the application, you must obtain approval from your OSEP project officer. This includes if you are looking to transfer a scholar to another OSEP-funded grant.</a:t>
            </a:r>
            <a:endParaRPr lang="en-US" dirty="0">
              <a:latin typeface="+mn-lt"/>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You must submit a revised project budget to OSEP if you are not able to recruit and enroll the originally proposed number of scholars that can graduate from the program by the end of the project period. </a:t>
            </a:r>
          </a:p>
          <a:p>
            <a:pPr lvl="0"/>
            <a:endParaRPr lang="en-US" sz="1200" kern="1200" dirty="0">
              <a:solidFill>
                <a:schemeClr val="tx1"/>
              </a:solidFill>
              <a:latin typeface="+mn-lt"/>
              <a:ea typeface="+mn-ea"/>
              <a:cs typeface="+mn-cs"/>
            </a:endParaRPr>
          </a:p>
          <a:p>
            <a:pPr lvl="0"/>
            <a:r>
              <a:rPr lang="en-US" dirty="0">
                <a:latin typeface="+mn-lt"/>
              </a:rPr>
              <a:t>The Secretary may reduce continuation awards for any project in which scholar recruitment is not on track or scholars are not on track to complete the program within the project period.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86AF46F-95C2-4F68-8F66-EE18049CE23B}" type="slidenum">
              <a:rPr lang="en-US" smtClean="0"/>
              <a:pPr/>
              <a:t>11</a:t>
            </a:fld>
            <a:endParaRPr lang="en-US" dirty="0"/>
          </a:p>
        </p:txBody>
      </p:sp>
    </p:spTree>
    <p:extLst>
      <p:ext uri="{BB962C8B-B14F-4D97-AF65-F5344CB8AC3E}">
        <p14:creationId xmlns:p14="http://schemas.microsoft.com/office/powerpoint/2010/main" val="4170810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As a condition of receiving OSEP support, grantees are required to report annually on their performance. For those with PDP grants, that includes annual reporting on grant project activities and use of federal funds in the APR </a:t>
            </a:r>
            <a:r>
              <a:rPr lang="en-US" b="1" dirty="0">
                <a:latin typeface="+mn-lt"/>
              </a:rPr>
              <a:t>AND</a:t>
            </a:r>
            <a:r>
              <a:rPr lang="en-US" dirty="0">
                <a:latin typeface="+mn-lt"/>
              </a:rPr>
              <a:t> submitting electronic data each funded scholar annually in the PDPDCS. Grantees must comply with reporting requirements in order to be considered for continuation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 primary purposes of the data collection are to track the service obligation fulfillment of scholars who receive funds from OSEP grants and to collect data for program performance measure reporting. Program performance measure reporting allows OSEP </a:t>
            </a:r>
            <a:r>
              <a:rPr lang="en-US" altLang="en-US" dirty="0">
                <a:latin typeface="+mn-lt"/>
              </a:rPr>
              <a:t>to monitor PDP’s performance toward meeting its targets and to demonstrate the overall effectiveness of the grant program over time. </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12</a:t>
            </a:fld>
            <a:endParaRPr lang="en-US" dirty="0"/>
          </a:p>
        </p:txBody>
      </p:sp>
    </p:spTree>
    <p:extLst>
      <p:ext uri="{BB962C8B-B14F-4D97-AF65-F5344CB8AC3E}">
        <p14:creationId xmlns:p14="http://schemas.microsoft.com/office/powerpoint/2010/main" val="3526555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latin typeface="+mn-lt"/>
              </a:rPr>
              <a:t>The Office of Management and Budget (OMB) established t</a:t>
            </a:r>
            <a:r>
              <a:rPr lang="en-US" dirty="0">
                <a:latin typeface="+mn-lt"/>
              </a:rPr>
              <a:t>he Government Performance and Reporting Act (GPRA) as an accountability system for all </a:t>
            </a:r>
            <a:r>
              <a:rPr lang="en-US" altLang="en-US" dirty="0">
                <a:latin typeface="+mn-lt"/>
              </a:rPr>
              <a:t>discretionary grant programs across the federal government. The Personnel Development Program developed program performance measures which allow OSEP to measure and report the extent to which the PDP is meeting its goals outlined in IDEA for the appropriated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Data that OSEP reports for the Personnel Development Program comes from several sources, but predominantly from grantees, scholars, and employers reporting in the PDPDCS. </a:t>
            </a:r>
            <a:r>
              <a:rPr lang="en-US" dirty="0">
                <a:latin typeface="+mn-lt"/>
              </a:rPr>
              <a:t>Results </a:t>
            </a:r>
            <a:r>
              <a:rPr lang="en-US" baseline="0" dirty="0">
                <a:latin typeface="+mn-lt"/>
              </a:rPr>
              <a:t>are aggregated across grant projects and reported annually to the Department, the Office of Management and Budget (OMB), and Congress. This data is also included in the Department’s budget request which may be used by Congress to determine future funding for this program. </a:t>
            </a:r>
          </a:p>
          <a:p>
            <a:endParaRPr lang="en-US" baseline="0" dirty="0">
              <a:latin typeface="+mn-lt"/>
            </a:endParaRPr>
          </a:p>
          <a:p>
            <a:r>
              <a:rPr lang="en-US" baseline="0" dirty="0">
                <a:latin typeface="+mn-lt"/>
              </a:rPr>
              <a:t>As a result, grantee reporting is both a critical step in determining continuation funding for your grant project and affects future funding for the Personnel Development Program as a whole. We want to ensure you have a shared understanding of your reporting requirements from the start of your grant as one means to benefit your project and to ensure accountability for the PDP.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latin typeface="+mn-lt"/>
              </a:rPr>
              <a:t>Your grant must report on two types of measures, GPRA performance measures – also known as PROGRAM measures - (required</a:t>
            </a:r>
            <a:r>
              <a:rPr lang="en-US" altLang="en-US" baseline="0" dirty="0">
                <a:latin typeface="+mn-lt"/>
              </a:rPr>
              <a:t> of all grants funded under CFDA 84.325) </a:t>
            </a:r>
            <a:r>
              <a:rPr lang="en-US" altLang="en-US" dirty="0">
                <a:latin typeface="+mn-lt"/>
              </a:rPr>
              <a:t>and PROJECT performance</a:t>
            </a:r>
            <a:r>
              <a:rPr lang="en-US" altLang="en-US" baseline="0" dirty="0">
                <a:latin typeface="+mn-lt"/>
              </a:rPr>
              <a:t> </a:t>
            </a:r>
            <a:r>
              <a:rPr lang="en-US" altLang="en-US" dirty="0">
                <a:latin typeface="+mn-lt"/>
              </a:rPr>
              <a:t>measures (which are unique to your project).</a:t>
            </a:r>
            <a:r>
              <a:rPr lang="en-US" altLang="en-US" baseline="0" dirty="0">
                <a:latin typeface="+mn-lt"/>
              </a:rPr>
              <a:t> </a:t>
            </a:r>
            <a:r>
              <a:rPr lang="en-US" altLang="en-US" dirty="0">
                <a:latin typeface="+mn-lt"/>
              </a:rPr>
              <a:t>This section will focus on PROGRAM (or GPRA) performance measures; those measures that all grantees must report on with a PROJECT-level performance measure that is aligned. </a:t>
            </a:r>
          </a:p>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1B541221-B441-4302-BD8C-D7CF165E161A}"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663777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FOR PDP, the sources of data used to report on GPRA or PROGRAM performance measures comes primarily from information that grantees, scholars, and employers enter into the PDPDCS for each scholar. </a:t>
            </a:r>
          </a:p>
          <a:p>
            <a:endParaRPr lang="en-US" dirty="0"/>
          </a:p>
          <a:p>
            <a:r>
              <a:rPr lang="en-US" altLang="en-US" dirty="0"/>
              <a:t>To fulfill PROGRAM performance reporting, grantees need to report on each scholar at the following times -- </a:t>
            </a:r>
          </a:p>
          <a:p>
            <a:pPr eaLnBrk="1" hangingPunct="1">
              <a:spcBef>
                <a:spcPct val="0"/>
              </a:spcBef>
            </a:pPr>
            <a:endParaRPr lang="en-US" altLang="en-US" dirty="0"/>
          </a:p>
          <a:p>
            <a:pPr marL="228600" indent="-228600" eaLnBrk="1" hangingPunct="1">
              <a:spcBef>
                <a:spcPct val="0"/>
              </a:spcBef>
              <a:buAutoNum type="arabicPeriod"/>
            </a:pPr>
            <a:r>
              <a:rPr lang="en-US" altLang="en-US" b="1" dirty="0"/>
              <a:t>Enrollment</a:t>
            </a:r>
            <a:r>
              <a:rPr lang="en-US" altLang="en-US" dirty="0"/>
              <a:t> (when a scholar enrolls in the degree program and accepts “scholar support”). Grantees must submit the signed Pre-Scholarship Agreement and information about the scholar, including contact information, demographic information, and training program information such as degree sought, length of the program, and special education areas covered.</a:t>
            </a:r>
          </a:p>
          <a:p>
            <a:pPr marL="228600" indent="-228600" eaLnBrk="1" hangingPunct="1">
              <a:spcBef>
                <a:spcPct val="0"/>
              </a:spcBef>
              <a:buAutoNum type="arabicPeriod"/>
            </a:pPr>
            <a:endParaRPr lang="en-US" altLang="en-US" dirty="0"/>
          </a:p>
          <a:p>
            <a:pPr marL="228600" indent="-228600" eaLnBrk="1" hangingPunct="1">
              <a:spcBef>
                <a:spcPct val="0"/>
              </a:spcBef>
              <a:buAutoNum type="arabicPeriod"/>
            </a:pPr>
            <a:r>
              <a:rPr lang="en-US" altLang="en-US" b="1" dirty="0"/>
              <a:t>Annually</a:t>
            </a:r>
            <a:r>
              <a:rPr lang="en-US" altLang="en-US" dirty="0"/>
              <a:t>; that is, you review and update scholar data annually during the Annual Data Collection period, and when they</a:t>
            </a:r>
          </a:p>
          <a:p>
            <a:pPr marL="228600" indent="-228600" eaLnBrk="1" hangingPunct="1">
              <a:spcBef>
                <a:spcPct val="0"/>
              </a:spcBef>
              <a:buAutoNum type="arabicPeriod"/>
            </a:pPr>
            <a:endParaRPr lang="en-US" altLang="en-US" dirty="0"/>
          </a:p>
          <a:p>
            <a:pPr marL="228600" indent="-228600" eaLnBrk="1" hangingPunct="1">
              <a:spcBef>
                <a:spcPct val="0"/>
              </a:spcBef>
              <a:buAutoNum type="arabicPeriod"/>
            </a:pPr>
            <a:r>
              <a:rPr lang="en-US" altLang="en-US" b="1" dirty="0"/>
              <a:t>Exit the program</a:t>
            </a:r>
            <a:r>
              <a:rPr lang="en-US" altLang="en-US" dirty="0"/>
              <a:t>. Finally, you report when each scholar “exits” the project. When an OSEP Scholar is no longer receiving “scholar support” you need to report to PDPDCS and specify why. Is the scholar “exiting” because they completed the degree program and is graduating?  Did the scholar “exit” without completing the program due to personal reasons, a transfer, or the grant is ending? </a:t>
            </a:r>
          </a:p>
          <a:p>
            <a:pPr marL="228600" indent="-228600" eaLnBrk="1" hangingPunct="1">
              <a:spcBef>
                <a:spcPct val="0"/>
              </a:spcBef>
              <a:buAutoNum type="arabicPeriod"/>
            </a:pPr>
            <a:endParaRPr lang="en-US" altLang="en-US" dirty="0"/>
          </a:p>
          <a:p>
            <a:pPr marL="0" indent="0" eaLnBrk="1" hangingPunct="1">
              <a:spcBef>
                <a:spcPct val="0"/>
              </a:spcBef>
              <a:buNone/>
            </a:pPr>
            <a:r>
              <a:rPr lang="en-US" altLang="en-US" dirty="0"/>
              <a:t>Each scholar who is entered into PDPDCS, ultimately must be “exited”. If your scholars are still enrolled at the time your grant ends, you still MUST exit your scholars and note that they exited without completion due to grant ending. </a:t>
            </a:r>
          </a:p>
          <a:p>
            <a:endParaRPr lang="en-US" dirty="0"/>
          </a:p>
          <a:p>
            <a:r>
              <a:rPr lang="en-US" dirty="0"/>
              <a:t>Additionally, scholars submit their employment information. After completing one academic year of training with “scholar support,” scholars may enter employment in PDPDCS. </a:t>
            </a:r>
          </a:p>
          <a:p>
            <a:endParaRPr lang="en-US" dirty="0"/>
          </a:p>
          <a:p>
            <a:r>
              <a:rPr lang="en-US" dirty="0"/>
              <a:t>Finally, employers must verify employment of scholars. Employment data are (a) required for fulfilling service obligation, and (b) used collected, and analyzed, to fulfill the PDP PROGRAM performance measure reporting requirements. </a:t>
            </a:r>
          </a:p>
        </p:txBody>
      </p:sp>
      <p:sp>
        <p:nvSpPr>
          <p:cNvPr id="4" name="Slide Number Placeholder 3"/>
          <p:cNvSpPr>
            <a:spLocks noGrp="1"/>
          </p:cNvSpPr>
          <p:nvPr>
            <p:ph type="sldNum" sz="quarter" idx="5"/>
          </p:nvPr>
        </p:nvSpPr>
        <p:spPr/>
        <p:txBody>
          <a:bodyPr/>
          <a:lstStyle/>
          <a:p>
            <a:fld id="{E86AF46F-95C2-4F68-8F66-EE18049CE23B}" type="slidenum">
              <a:rPr lang="en-US" smtClean="0"/>
              <a:pPr/>
              <a:t>14</a:t>
            </a:fld>
            <a:endParaRPr lang="en-US" dirty="0"/>
          </a:p>
        </p:txBody>
      </p:sp>
    </p:spTree>
    <p:extLst>
      <p:ext uri="{BB962C8B-B14F-4D97-AF65-F5344CB8AC3E}">
        <p14:creationId xmlns:p14="http://schemas.microsoft.com/office/powerpoint/2010/main" val="3365783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sz="1200" dirty="0">
                <a:latin typeface="+mn-lt"/>
              </a:rPr>
              <a:t>A list of all the PDP PROGRAM performance measures are available on the PDPDCS. Link: https://pdp.ed.gov/OSEP/Home/performancemeasures</a:t>
            </a:r>
          </a:p>
          <a:p>
            <a:pPr eaLnBrk="1" hangingPunct="1">
              <a:spcBef>
                <a:spcPct val="0"/>
              </a:spcBef>
            </a:pPr>
            <a:endParaRPr lang="en-US" altLang="en-US" sz="1200" dirty="0">
              <a:latin typeface="+mn-lt"/>
            </a:endParaRPr>
          </a:p>
          <a:p>
            <a:pPr eaLnBrk="1" hangingPunct="1">
              <a:spcBef>
                <a:spcPct val="0"/>
              </a:spcBef>
            </a:pPr>
            <a:r>
              <a:rPr lang="en-US" altLang="en-US" sz="1200" dirty="0">
                <a:latin typeface="+mn-lt"/>
              </a:rPr>
              <a:t>Here, on this slide, you will see PROGRAM Performance Measure 1 along with the data source we use to report on this PROGRAM performance measure.  Specifically, Measure 1 is the percentage of preparation programs that incorporate scientific or evidence-based practices into their curricula.</a:t>
            </a:r>
          </a:p>
          <a:p>
            <a:pPr eaLnBrk="1" hangingPunct="1">
              <a:spcBef>
                <a:spcPct val="0"/>
              </a:spcBef>
            </a:pPr>
            <a:endParaRPr lang="en-US" altLang="en-US" sz="12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latin typeface="+mn-lt"/>
              </a:rPr>
              <a:t>For Measure 1, the data source is the syllabi that were provided in your applications along with any new or updated syllabi that you submit to OSEP in Year 1 of your project. An expert panel will review the syllabi for the FY 2023 grants during the 2024 reporting period. If you have</a:t>
            </a:r>
            <a:r>
              <a:rPr lang="en-US" altLang="en-US" sz="1200" baseline="0" dirty="0">
                <a:latin typeface="+mn-lt"/>
              </a:rPr>
              <a:t> developed syllabi for new courses during a program planning year or updated syllabi in Year 1, you may submit those syllabi to your project officer.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baseline="0" dirty="0">
              <a:latin typeface="+mn-lt"/>
            </a:endParaRPr>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E3722F83-B64E-4BBF-90EA-DE06E7CBAE43}"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880109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Measure 2 examines the percentage of scholars completing OSEP-funded preparation programs who are knowledgeable and skilled in evidence-based practices for children, including infants and toddlers, with disabilities.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OSEP expects that all grants will have identified at least one measure demonstrating knowledge of and skills in using EBPs for all scholars who complete each degree program.</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We recommend that you conduct an exit interview with each scholar as they prepare to exit their degree program. During that interview you will want to collect any additional data you need to complete the scholar’s record in the PDPDCS; including results on any test(s) of knowledge or skills that scholars have completed.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I am going to share with you examples of </a:t>
            </a:r>
            <a:r>
              <a:rPr lang="en-US" altLang="en-US" u="sng" dirty="0"/>
              <a:t>acceptable</a:t>
            </a:r>
            <a:r>
              <a:rPr lang="en-US" altLang="en-US" dirty="0"/>
              <a:t> measures and </a:t>
            </a:r>
            <a:r>
              <a:rPr lang="en-US" altLang="en-US" u="sng" dirty="0"/>
              <a:t>unacceptable</a:t>
            </a:r>
            <a:r>
              <a:rPr lang="en-US" altLang="en-US" dirty="0"/>
              <a:t> measures in the next slide.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b="1" dirty="0"/>
          </a:p>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B8592BD-2677-463F-AE50-4CDD7281C9AC}"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3594296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Here are examples of </a:t>
            </a:r>
            <a:r>
              <a:rPr lang="en-US" altLang="en-US" u="sng" dirty="0"/>
              <a:t>acceptable</a:t>
            </a:r>
            <a:r>
              <a:rPr lang="en-US" altLang="en-US" dirty="0"/>
              <a:t> measures and </a:t>
            </a:r>
            <a:r>
              <a:rPr lang="en-US" altLang="en-US" u="sng" dirty="0"/>
              <a:t>unacceptable</a:t>
            </a:r>
            <a:r>
              <a:rPr lang="en-US" altLang="en-US" dirty="0"/>
              <a:t> measures that would demonstrate that a scholar is knowledgeable and skilled in use of EBPs. These options will also be shown within the scholar record once you indicate that a scholar has completed or graduated.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You will need to know whether scholars have completed and passed each measure. If necessary, establish it as an expectation that they report the results to you; perhaps include a copy of the results in their official file.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b="1" dirty="0"/>
          </a:p>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B8592BD-2677-463F-AE50-4CDD7281C9AC}"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3614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t>Measure 3 is the percentage of scholars who exit preparation programs prior to completion due to poor academic performance. </a:t>
            </a:r>
          </a:p>
          <a:p>
            <a:pPr eaLnBrk="1" hangingPunct="1">
              <a:spcBef>
                <a:spcPct val="0"/>
              </a:spcBef>
            </a:pPr>
            <a:endParaRPr lang="en-US" altLang="en-US" dirty="0"/>
          </a:p>
          <a:p>
            <a:pPr eaLnBrk="1" hangingPunct="1">
              <a:spcBef>
                <a:spcPct val="0"/>
              </a:spcBef>
            </a:pPr>
            <a:r>
              <a:rPr lang="en-US" altLang="en-US" dirty="0"/>
              <a:t>I would like to add that OSEP has been very pleased with grantee performance on this measure. Consistently we have reported less than 2 percent of scholars exit due to poor academic performance. </a:t>
            </a:r>
          </a:p>
          <a:p>
            <a:pPr eaLnBrk="1" hangingPunct="1">
              <a:spcBef>
                <a:spcPct val="0"/>
              </a:spcBef>
            </a:pPr>
            <a:endParaRPr lang="en-US" altLang="en-US" dirty="0"/>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E3722F83-B64E-4BBF-90EA-DE06E7CBAE43}"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523280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t>Measure 4 examines the percentage of scholars (those graduate students who received “scholar support” from the OSEP-funded grant) completing the preparation program (that is the degree program and grant project requirements) who are working in the area(s) in which they were prepared upon program completion.</a:t>
            </a:r>
          </a:p>
          <a:p>
            <a:pPr marL="0" indent="0" eaLnBrk="1" hangingPunct="1">
              <a:spcBef>
                <a:spcPct val="0"/>
              </a:spcBef>
              <a:buNone/>
            </a:pPr>
            <a:endParaRPr lang="en-US" altLang="en-US" dirty="0"/>
          </a:p>
          <a:p>
            <a:pPr marL="0" indent="0" eaLnBrk="1" hangingPunct="1">
              <a:spcBef>
                <a:spcPct val="0"/>
              </a:spcBef>
              <a:buNone/>
            </a:pPr>
            <a:r>
              <a:rPr lang="en-US" altLang="en-US" dirty="0"/>
              <a:t>Scholars will submit their employment data, which is verified or disputed by the employer. During this process, the scholar and employer agree upon the area or areas in which the scholar is working. The scholar selects a special education area, similarly to the list of areas that the grantee chooses to describe the training program. </a:t>
            </a:r>
          </a:p>
          <a:p>
            <a:pPr marL="228600" indent="-228600" eaLnBrk="1" hangingPunct="1">
              <a:spcBef>
                <a:spcPct val="0"/>
              </a:spcBef>
              <a:buAutoNum type="arabicPeriod"/>
            </a:pPr>
            <a:endParaRPr lang="en-US" altLang="en-US" dirty="0"/>
          </a:p>
          <a:p>
            <a:pPr eaLnBrk="1" hangingPunct="1">
              <a:spcBef>
                <a:spcPct val="0"/>
              </a:spcBef>
            </a:pPr>
            <a:r>
              <a:rPr lang="en-US" altLang="en-US" dirty="0"/>
              <a:t>Our goal is for you to have as many (or more) program completers as specified in your grant application. OSEP and the Department monitor those numbers quarterly and expects grantees to meet that obligation.  </a:t>
            </a:r>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E3722F83-B64E-4BBF-90EA-DE06E7CBAE43}"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38989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910D59D-3144-49AC-847D-3F5EC5276F4C}" type="slidenum">
              <a:rPr lang="en-US" smtClean="0"/>
              <a:pPr/>
              <a:t>2</a:t>
            </a:fld>
            <a:endParaRPr lang="en-US" dirty="0"/>
          </a:p>
        </p:txBody>
      </p:sp>
      <p:sp>
        <p:nvSpPr>
          <p:cNvPr id="3" name="Notes Placeholder 2"/>
          <p:cNvSpPr>
            <a:spLocks noGrp="1"/>
          </p:cNvSpPr>
          <p:nvPr>
            <p:ph type="body" idx="1"/>
          </p:nvPr>
        </p:nvSpPr>
        <p:spPr/>
        <p:txBody>
          <a:bodyPr/>
          <a:lstStyle/>
          <a:p>
            <a:r>
              <a:rPr lang="en-US" dirty="0"/>
              <a:t>This training was planned with project directors, co-project directors, and other key personnel of Personnel Development Program (referred to as PDP)</a:t>
            </a:r>
            <a:r>
              <a:rPr lang="en-US" baseline="0" dirty="0"/>
              <a:t> grants in mind. Specifically, those with new 325D, 325K, 325M, and 325R grants funded in FY </a:t>
            </a:r>
            <a:r>
              <a:rPr lang="en-US" baseline="0" dirty="0">
                <a:highlight>
                  <a:srgbClr val="FFFF00"/>
                </a:highlight>
              </a:rPr>
              <a:t>2023.</a:t>
            </a:r>
          </a:p>
          <a:p>
            <a:r>
              <a:rPr lang="en-US" baseline="0" dirty="0"/>
              <a:t>From the start of your grant award period, we want to – </a:t>
            </a:r>
          </a:p>
          <a:p>
            <a:endParaRPr lang="en-US" baseline="0" dirty="0"/>
          </a:p>
          <a:p>
            <a:pPr marL="171450" indent="-171450">
              <a:buFont typeface="Arial" panose="020B0604020202020204" pitchFamily="34" charset="0"/>
              <a:buChar char="•"/>
            </a:pPr>
            <a:r>
              <a:rPr lang="en-US" baseline="0" dirty="0"/>
              <a:t>Orient you to data reporting requirements across the award period of your new PDP grant;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Improve the quality of data submitted to Office of Special Education Program (OSEP) by its grantees;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Introduce you to the Personnel Development Program Data Collection System (PDPDCS); including – </a:t>
            </a:r>
          </a:p>
          <a:p>
            <a:pPr marL="171450"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Data submission requirements for grantees, scholars, and employers; and </a:t>
            </a:r>
          </a:p>
          <a:p>
            <a:pPr marL="457200" lvl="1" indent="0">
              <a:buFont typeface="Arial" panose="020B0604020202020204" pitchFamily="34" charset="0"/>
              <a:buNone/>
            </a:pPr>
            <a:endParaRPr lang="en-US" baseline="0" dirty="0"/>
          </a:p>
          <a:p>
            <a:pPr marL="628650" lvl="1" indent="-171450">
              <a:buFont typeface="Arial" panose="020B0604020202020204" pitchFamily="34" charset="0"/>
              <a:buChar char="•"/>
            </a:pPr>
            <a:r>
              <a:rPr lang="en-US" baseline="0" dirty="0"/>
              <a:t>Resources available to you, your scholars, and their employers </a:t>
            </a:r>
            <a:endParaRPr lang="en-US" dirty="0"/>
          </a:p>
        </p:txBody>
      </p:sp>
    </p:spTree>
    <p:extLst>
      <p:ext uri="{BB962C8B-B14F-4D97-AF65-F5344CB8AC3E}">
        <p14:creationId xmlns:p14="http://schemas.microsoft.com/office/powerpoint/2010/main" val="697302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Measure 5 examines the Federal cost per scholar who completed the preparation (degree)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data for Measure 5 are retrieved by OSEP using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1. The Department’s G5 database that houses financial data for each grant;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2. G5 data reported by the grantees on the total amount of “scholar support” provided.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AF46F-95C2-4F68-8F66-EE18049CE2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768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Measure 6 is the percentage of scholars who completed the preparation program and are employed in high-need districts. OSEP and PDP have defined “high-need districts” in the NIA to include high-poverty LEAs, implementing a comprehensive support and improvement plan, or implementing a targeted support and improvement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The source of data for Measure 6 are retrieved by </a:t>
            </a:r>
            <a:r>
              <a:rPr lang="en-US" altLang="en-US" dirty="0" err="1">
                <a:latin typeface="+mn-lt"/>
              </a:rPr>
              <a:t>OSEP</a:t>
            </a:r>
            <a:r>
              <a:rPr lang="en-US" altLang="en-US" dirty="0">
                <a:latin typeface="+mn-lt"/>
              </a:rPr>
              <a:t> by 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mn-lt"/>
                <a:ea typeface="Times New Roman" panose="02020603050405020304" pitchFamily="18" charset="0"/>
                <a:cs typeface="Arial" panose="020B0604020202020204" pitchFamily="34" charset="0"/>
              </a:rPr>
              <a:t>Information the scholar submits about their employment; the employer reviews and verifies the scholar’s employment information.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mn-lt"/>
                <a:ea typeface="Times New Roman" panose="02020603050405020304" pitchFamily="18" charset="0"/>
                <a:cs typeface="Arial" panose="020B0604020202020204" pitchFamily="34" charset="0"/>
              </a:rPr>
              <a:t>For scholars who have verified employment only - The Common Core of Data (CCD), Local Education Agency (School District) Universe Survey and Public Elementary/Secondary School Universe Survey, is the second data source for this measure. Districts where the scholars are employed are matched to districts in the CCD to determine if a district is high-need district.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Times New Roman" panose="02020603050405020304" pitchFamily="18" charset="0"/>
                <a:cs typeface="Arial" panose="020B0604020202020204" pitchFamily="34" charset="0"/>
              </a:rPr>
              <a:t>Please note that this measure does not apply to 325D grantees with a focus on preparing faculty. </a:t>
            </a:r>
            <a:endParaRPr lang="en-US" sz="1800" dirty="0">
              <a:effectLst/>
              <a:latin typeface="+mn-lt"/>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AF46F-95C2-4F68-8F66-EE18049CE2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723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Measure 7 examines the effectiveness of scholars who completed the preparation program using 5-point Likert-type rating scale completed by employers.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The data for Measure 7 are retrieved by OSEP using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mn-l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latin typeface="+mn-lt"/>
              </a:rPr>
              <a:t>Scholar’s employment data, and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mn-lt"/>
              </a:rPr>
              <a:t>During the employment verification process within the PDPDCS, one of the questions requires employers to rate the scholar’s level of effectiveness in their position.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AF46F-95C2-4F68-8F66-EE18049CE2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0138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t>In addition to the approved</a:t>
            </a:r>
            <a:r>
              <a:rPr lang="en-US" altLang="en-US" baseline="0" dirty="0"/>
              <a:t> PROGRAM performance measures already discussed, PDP has worked with OMB to outline an OUTCOME measure for PDP.</a:t>
            </a:r>
            <a:r>
              <a:rPr lang="en-US" altLang="en-US" dirty="0"/>
              <a:t> Our team is collecting baseline data to determine if this is an adequate PROGRAM performance measure to institute in the future. </a:t>
            </a:r>
            <a:endParaRPr lang="en-US" altLang="en-US" baseline="0" dirty="0"/>
          </a:p>
          <a:p>
            <a:pPr eaLnBrk="1" hangingPunct="1">
              <a:spcBef>
                <a:spcPct val="0"/>
              </a:spcBef>
            </a:pPr>
            <a:endParaRPr lang="en-US" altLang="en-US" baseline="0" dirty="0"/>
          </a:p>
          <a:p>
            <a:pPr eaLnBrk="1" hangingPunct="1">
              <a:spcBef>
                <a:spcPct val="0"/>
              </a:spcBef>
            </a:pPr>
            <a:r>
              <a:rPr lang="en-US" altLang="en-US" baseline="0" dirty="0"/>
              <a:t>As with other PROGRAM performance measures, OSEP collects the data needed to report on this OUTCOME MEASURE. For this specific measure, data are retrieved by OSEP using – </a:t>
            </a:r>
          </a:p>
          <a:p>
            <a:pPr eaLnBrk="1" hangingPunct="1">
              <a:spcBef>
                <a:spcPct val="0"/>
              </a:spcBef>
            </a:pPr>
            <a:endParaRPr lang="en-US" altLang="en-US" baseline="0" dirty="0"/>
          </a:p>
          <a:p>
            <a:pPr marL="228600" indent="-228600" eaLnBrk="1" hangingPunct="1">
              <a:spcBef>
                <a:spcPct val="0"/>
              </a:spcBef>
              <a:buAutoNum type="arabicPeriod"/>
            </a:pPr>
            <a:r>
              <a:rPr lang="en-US" altLang="en-US" baseline="0" dirty="0"/>
              <a:t>PDPDCS data on scholars’ program completion status reported by grantees, and </a:t>
            </a:r>
          </a:p>
          <a:p>
            <a:pPr marL="228600" indent="-228600" eaLnBrk="1" hangingPunct="1">
              <a:spcBef>
                <a:spcPct val="0"/>
              </a:spcBef>
              <a:buAutoNum type="arabicPeriod"/>
            </a:pPr>
            <a:r>
              <a:rPr lang="en-US" altLang="en-US" baseline="0" dirty="0"/>
              <a:t>Employment data reported by scholars and verified by their employers</a:t>
            </a:r>
          </a:p>
          <a:p>
            <a:pPr marL="228600" indent="-228600" eaLnBrk="1" hangingPunct="1">
              <a:spcBef>
                <a:spcPct val="0"/>
              </a:spcBef>
              <a:buAutoNum type="arabicPeriod"/>
            </a:pPr>
            <a:endParaRPr lang="en-US" altLang="en-US" baseline="0" dirty="0"/>
          </a:p>
          <a:p>
            <a:pPr marL="0" indent="0" eaLnBrk="1" hangingPunct="1">
              <a:spcBef>
                <a:spcPct val="0"/>
              </a:spcBef>
              <a:buNone/>
            </a:pPr>
            <a:r>
              <a:rPr lang="en-US" altLang="en-US" baseline="0" dirty="0"/>
              <a:t>Please note that there are </a:t>
            </a:r>
            <a:r>
              <a:rPr lang="en-US" sz="1800" dirty="0">
                <a:solidFill>
                  <a:srgbClr val="1F497D"/>
                </a:solidFill>
                <a:effectLst/>
                <a:latin typeface="Calibri" panose="020F0502020204030204" pitchFamily="34" charset="0"/>
                <a:ea typeface="Calibri" panose="020F0502020204030204" pitchFamily="34" charset="0"/>
              </a:rPr>
              <a:t>two other project-specific measures from last year’s NIA. Those other project measures will be reported by grantees on in their Annual Performance Reports (also called APRs), which will be discussed in the next slide. </a:t>
            </a:r>
            <a:endParaRPr lang="en-US" altLang="en-US" baseline="0" dirty="0"/>
          </a:p>
          <a:p>
            <a:pPr marL="228600" indent="-228600" eaLnBrk="1" hangingPunct="1">
              <a:spcBef>
                <a:spcPct val="0"/>
              </a:spcBef>
              <a:buAutoNum type="arabicPeriod"/>
            </a:pPr>
            <a:endParaRPr lang="en-US" altLang="en-US" baseline="0" dirty="0"/>
          </a:p>
          <a:p>
            <a:pPr marL="228600" indent="-228600" eaLnBrk="1" hangingPunct="1">
              <a:spcBef>
                <a:spcPct val="0"/>
              </a:spcBef>
              <a:buAutoNum type="arabicPeriod"/>
            </a:pPr>
            <a:endParaRPr lang="en-US" altLang="en-US" baseline="0" dirty="0"/>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BF1003B2-F53D-48BD-8ACB-9713B4DF0EEC}"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545105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latin typeface="+mn-lt"/>
              </a:rPr>
              <a:t>In addition to reporting scholar data using the PDPDCS, PDP grantees are required to submit PROJECT data on individual projects. Grantees must complete and submit an Annual Performance Report (aka “APR”) in G5 no later than the first Friday in May. </a:t>
            </a:r>
          </a:p>
          <a:p>
            <a:pPr eaLnBrk="1" hangingPunct="1">
              <a:spcBef>
                <a:spcPct val="0"/>
              </a:spcBef>
            </a:pPr>
            <a:endParaRPr lang="en-US" altLang="en-US" dirty="0">
              <a:latin typeface="+mn-lt"/>
            </a:endParaRPr>
          </a:p>
          <a:p>
            <a:pPr eaLnBrk="1" hangingPunct="1">
              <a:spcBef>
                <a:spcPct val="0"/>
              </a:spcBef>
            </a:pPr>
            <a:r>
              <a:rPr lang="en-US" altLang="en-US" dirty="0">
                <a:latin typeface="+mn-lt"/>
              </a:rPr>
              <a:t>In general, the APR will ask for information on (a) your progress </a:t>
            </a:r>
            <a:r>
              <a:rPr lang="en-US" altLang="en-US" baseline="0" dirty="0">
                <a:latin typeface="+mn-lt"/>
              </a:rPr>
              <a:t>implementing the project outlined in the grant project funded; including activities you proposed to completed to meet goals and objects outlined for your grant application, scholar performance related to the PROGRAM performance measures, and so forth; and (b) management of federal and non-federal funds. </a:t>
            </a:r>
            <a:endParaRPr lang="en-US" altLang="en-US" dirty="0">
              <a:latin typeface="+mn-lt"/>
            </a:endParaRPr>
          </a:p>
          <a:p>
            <a:pPr eaLnBrk="1" hangingPunct="1">
              <a:spcBef>
                <a:spcPct val="0"/>
              </a:spcBef>
            </a:pPr>
            <a:endParaRPr lang="en-US" altLang="en-US" dirty="0">
              <a:latin typeface="+mn-lt"/>
            </a:endParaRPr>
          </a:p>
          <a:p>
            <a:pPr eaLnBrk="1" hangingPunct="1">
              <a:spcBef>
                <a:spcPct val="0"/>
              </a:spcBef>
            </a:pPr>
            <a:r>
              <a:rPr lang="en-US" altLang="en-US" baseline="0" dirty="0">
                <a:latin typeface="+mn-lt"/>
              </a:rPr>
              <a:t>Each year, OSEP, on behalf of the Department, will email </a:t>
            </a:r>
            <a:r>
              <a:rPr lang="en-US" altLang="en-US" dirty="0">
                <a:latin typeface="+mn-lt"/>
              </a:rPr>
              <a:t>Project Directors and Authorized Users</a:t>
            </a:r>
            <a:r>
              <a:rPr lang="en-US" altLang="en-US" baseline="0" dirty="0">
                <a:latin typeface="+mn-lt"/>
              </a:rPr>
              <a:t> the instructions on preparing and </a:t>
            </a:r>
            <a:r>
              <a:rPr lang="en-US" altLang="en-US" dirty="0">
                <a:latin typeface="+mn-lt"/>
              </a:rPr>
              <a:t>submitting APRs</a:t>
            </a:r>
            <a:r>
              <a:rPr lang="en-US" altLang="en-US" baseline="0" dirty="0">
                <a:latin typeface="+mn-lt"/>
              </a:rPr>
              <a:t> prior to February 1. </a:t>
            </a:r>
            <a:r>
              <a:rPr lang="en-US" altLang="en-US" dirty="0">
                <a:latin typeface="+mn-lt"/>
              </a:rPr>
              <a:t>The instructions come in the form of a Dear Colleague Letter from Larry Wexler, the RTP</a:t>
            </a:r>
            <a:r>
              <a:rPr lang="en-US" altLang="en-US" baseline="0" dirty="0">
                <a:latin typeface="+mn-lt"/>
              </a:rPr>
              <a:t> Division Director. </a:t>
            </a:r>
          </a:p>
          <a:p>
            <a:pPr eaLnBrk="1" hangingPunct="1">
              <a:spcBef>
                <a:spcPct val="0"/>
              </a:spcBef>
            </a:pPr>
            <a:endParaRPr lang="en-US" altLang="en-US" baseline="0" dirty="0">
              <a:latin typeface="+mn-lt"/>
            </a:endParaRPr>
          </a:p>
          <a:p>
            <a:pPr eaLnBrk="1" hangingPunct="1">
              <a:spcBef>
                <a:spcPct val="0"/>
              </a:spcBef>
            </a:pPr>
            <a:r>
              <a:rPr lang="en-US" altLang="en-US" baseline="0" dirty="0">
                <a:latin typeface="+mn-lt"/>
              </a:rPr>
              <a:t>These APRs will be used to make decisions about continuation funding for Year 2 of your grant award considering the factors that I just mentioned. </a:t>
            </a:r>
          </a:p>
          <a:p>
            <a:pPr eaLnBrk="1" hangingPunct="1">
              <a:spcBef>
                <a:spcPct val="0"/>
              </a:spcBef>
            </a:pPr>
            <a:endParaRPr lang="en-US" altLang="en-US" baseline="0" dirty="0">
              <a:latin typeface="+mn-lt"/>
            </a:endParaRPr>
          </a:p>
          <a:p>
            <a:pPr eaLnBrk="1" hangingPunct="1">
              <a:spcBef>
                <a:spcPct val="0"/>
              </a:spcBef>
            </a:pPr>
            <a:r>
              <a:rPr lang="en-US" altLang="en-US" baseline="0" dirty="0">
                <a:latin typeface="+mn-lt"/>
              </a:rPr>
              <a:t>The link to the APR resources includes several recorded trainings as well as other supports to assist you with this effort. Your project officer will have information to share and is a good resource if you have any questions. M</a:t>
            </a:r>
            <a:r>
              <a:rPr lang="en-US" altLang="en-US" dirty="0">
                <a:latin typeface="+mn-lt"/>
              </a:rPr>
              <a:t>any grantees submit a draft APR to their project officer in mid- to late March, so the PO has an opportunity to review and provide feedback prior to the submission deadline. I encourage you to take advantage of that opportunity for review and feedback; most grantees report that they find it helpful. </a:t>
            </a:r>
          </a:p>
          <a:p>
            <a:pPr eaLnBrk="1" hangingPunct="1">
              <a:spcBef>
                <a:spcPct val="0"/>
              </a:spcBef>
            </a:pPr>
            <a:endParaRPr lang="en-US" altLang="en-US" dirty="0">
              <a:latin typeface="+mn-lt"/>
            </a:endParaRPr>
          </a:p>
          <a:p>
            <a:pPr eaLnBrk="1" hangingPunct="1">
              <a:spcBef>
                <a:spcPct val="0"/>
              </a:spcBef>
            </a:pPr>
            <a:r>
              <a:rPr lang="en-US" altLang="en-US" dirty="0">
                <a:latin typeface="+mn-lt"/>
              </a:rPr>
              <a:t>OSEP requires that a performance report is on file every 12 months, including during time you might have a no cost extension. </a:t>
            </a:r>
          </a:p>
          <a:p>
            <a:pPr eaLnBrk="1" hangingPunct="1">
              <a:spcBef>
                <a:spcPct val="0"/>
              </a:spcBef>
            </a:pPr>
            <a:endParaRPr lang="en-US" altLang="en-US"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latin typeface="+mn-lt"/>
              </a:rPr>
              <a:t>APR Resources link (for chat): </a:t>
            </a:r>
            <a:r>
              <a:rPr lang="en-US" b="0" i="0" dirty="0">
                <a:solidFill>
                  <a:srgbClr val="1155CC"/>
                </a:solidFill>
                <a:effectLst/>
                <a:latin typeface="+mn-lt"/>
                <a:hlinkClick r:id="rId3"/>
              </a:rPr>
              <a:t>https://osepideasthatwork.org/resources-grantees/program-areas/personnel-development-improve-services-and-results-children?tab=pa-measurement</a:t>
            </a:r>
            <a:endParaRPr lang="en-US" altLang="en-US" dirty="0">
              <a:latin typeface="+mn-lt"/>
            </a:endParaRPr>
          </a:p>
          <a:p>
            <a:pPr eaLnBrk="1" hangingPunct="1">
              <a:spcBef>
                <a:spcPct val="0"/>
              </a:spcBef>
            </a:pPr>
            <a:endParaRPr lang="en-US" altLang="en-US" dirty="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A835431-3250-47AE-AE1D-B9F1D2EA44BE}"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2638244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latin typeface="+mn-lt"/>
              </a:rPr>
              <a:t>A</a:t>
            </a:r>
            <a:r>
              <a:rPr lang="en-US" altLang="en-US" baseline="0" dirty="0">
                <a:latin typeface="+mn-lt"/>
              </a:rPr>
              <a:t> Final Performance Report is due no later than 90 days following the end of your award period. The Final Performance Report has similar, but not the same requirements as the APR. Carefully review the Instructions to clarify which portions of the report requires only an update from the time of your last APR, which requires reporting for the full grant award period (5 years), and which asks for new information. </a:t>
            </a:r>
          </a:p>
          <a:p>
            <a:pPr eaLnBrk="1" hangingPunct="1">
              <a:spcBef>
                <a:spcPct val="0"/>
              </a:spcBef>
            </a:pPr>
            <a:endParaRPr lang="en-US" altLang="en-US" baseline="0" dirty="0">
              <a:latin typeface="+mn-lt"/>
            </a:endParaRPr>
          </a:p>
          <a:p>
            <a:pPr eaLnBrk="1" hangingPunct="1">
              <a:spcBef>
                <a:spcPct val="0"/>
              </a:spcBef>
            </a:pPr>
            <a:r>
              <a:rPr lang="en-US" altLang="en-US" dirty="0">
                <a:latin typeface="+mn-lt"/>
              </a:rPr>
              <a:t>I would like to encourage you to keep these timelines in mind and begin now to establish</a:t>
            </a:r>
            <a:r>
              <a:rPr lang="en-US" altLang="en-US" baseline="0" dirty="0">
                <a:latin typeface="+mn-lt"/>
              </a:rPr>
              <a:t> the practices needed to fulfill reporting requirements. </a:t>
            </a:r>
          </a:p>
          <a:p>
            <a:pPr eaLnBrk="1" hangingPunct="1">
              <a:spcBef>
                <a:spcPct val="0"/>
              </a:spcBef>
            </a:pPr>
            <a:endParaRPr lang="en-US" altLang="en-US" dirty="0">
              <a:latin typeface="+mn-lt"/>
            </a:endParaRPr>
          </a:p>
          <a:p>
            <a:pPr eaLnBrk="1" hangingPunct="1">
              <a:spcBef>
                <a:spcPct val="0"/>
              </a:spcBef>
            </a:pPr>
            <a:r>
              <a:rPr lang="en-US" dirty="0">
                <a:latin typeface="+mn-lt"/>
              </a:rPr>
              <a:t>Scholar accomplishments ( </a:t>
            </a:r>
            <a:r>
              <a:rPr lang="en-US" i="1" dirty="0">
                <a:latin typeface="+mn-lt"/>
              </a:rPr>
              <a:t>e.g.,</a:t>
            </a:r>
            <a:r>
              <a:rPr lang="en-US" dirty="0">
                <a:latin typeface="+mn-lt"/>
              </a:rPr>
              <a:t> public service, awards, publications) will be reported in annual and final performance reports</a:t>
            </a:r>
            <a:endParaRPr lang="en-US" altLang="en-US" dirty="0">
              <a:latin typeface="+mn-lt"/>
            </a:endParaRPr>
          </a:p>
          <a:p>
            <a:pPr eaLnBrk="1" hangingPunct="1">
              <a:spcBef>
                <a:spcPct val="0"/>
              </a:spcBef>
            </a:pPr>
            <a:endParaRPr lang="en-US" altLang="en-US" dirty="0">
              <a:latin typeface="+mn-lt"/>
            </a:endParaRPr>
          </a:p>
          <a:p>
            <a:pPr eaLnBrk="1" hangingPunct="1">
              <a:spcBef>
                <a:spcPct val="0"/>
              </a:spcBef>
            </a:pPr>
            <a:endParaRPr lang="en-US" altLang="en-US" dirty="0">
              <a:latin typeface="+mn-lt"/>
            </a:endParaRPr>
          </a:p>
          <a:p>
            <a:pPr eaLnBrk="1" hangingPunct="1">
              <a:spcBef>
                <a:spcPct val="0"/>
              </a:spcBef>
            </a:pPr>
            <a:endParaRPr lang="en-US" altLang="en-US" dirty="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A835431-3250-47AE-AE1D-B9F1D2EA44BE}"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1304590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Lastly, all PDP grantees must continually evaluate their projects. This data will go into the PDPDCS as well as in your APR and FPR. You should collect, analyze, and use data on scholars supported by the project on an ongoing basis to evaluate how well the goals or objectives of the project have been met. This includes the outcomes to be measured for both the project and the scholars, particularly the acquisition of scholars' competencies. Grantee evaluations should provide performance feedback and permit periodic assessment of progress toward achieving these intended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r>
              <a:rPr lang="en-US" dirty="0">
                <a:latin typeface="+mn-lt"/>
              </a:rPr>
              <a:t>In your application, you should have described the outcomes to be measured as well as the methodologies. </a:t>
            </a:r>
          </a:p>
          <a:p>
            <a:endParaRPr lang="en-US" dirty="0">
              <a:latin typeface="+mn-lt"/>
            </a:endParaRPr>
          </a:p>
          <a:p>
            <a:r>
              <a:rPr lang="en-US" dirty="0">
                <a:latin typeface="+mn-lt"/>
              </a:rPr>
              <a:t>Again, evaluation results will be reported to OSEP in the annual and final performance reports.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26</a:t>
            </a:fld>
            <a:endParaRPr lang="en-US" dirty="0"/>
          </a:p>
        </p:txBody>
      </p:sp>
    </p:spTree>
    <p:extLst>
      <p:ext uri="{BB962C8B-B14F-4D97-AF65-F5344CB8AC3E}">
        <p14:creationId xmlns:p14="http://schemas.microsoft.com/office/powerpoint/2010/main" val="1601237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27</a:t>
            </a:fld>
            <a:endParaRPr lang="en-US" dirty="0"/>
          </a:p>
        </p:txBody>
      </p:sp>
    </p:spTree>
    <p:extLst>
      <p:ext uri="{BB962C8B-B14F-4D97-AF65-F5344CB8AC3E}">
        <p14:creationId xmlns:p14="http://schemas.microsoft.com/office/powerpoint/2010/main" val="2753598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live demonstration, please watch the webinar recording at https://youtu.be/9t3q1xzmGPA</a:t>
            </a:r>
          </a:p>
        </p:txBody>
      </p:sp>
      <p:sp>
        <p:nvSpPr>
          <p:cNvPr id="4" name="Slide Number Placeholder 3"/>
          <p:cNvSpPr>
            <a:spLocks noGrp="1"/>
          </p:cNvSpPr>
          <p:nvPr>
            <p:ph type="sldNum" sz="quarter" idx="10"/>
          </p:nvPr>
        </p:nvSpPr>
        <p:spPr/>
        <p:txBody>
          <a:bodyPr/>
          <a:lstStyle/>
          <a:p>
            <a:fld id="{E86AF46F-95C2-4F68-8F66-EE18049CE23B}" type="slidenum">
              <a:rPr lang="en-US" smtClean="0"/>
              <a:pPr/>
              <a:t>28</a:t>
            </a:fld>
            <a:endParaRPr lang="en-US" dirty="0"/>
          </a:p>
        </p:txBody>
      </p:sp>
    </p:spTree>
    <p:extLst>
      <p:ext uri="{BB962C8B-B14F-4D97-AF65-F5344CB8AC3E}">
        <p14:creationId xmlns:p14="http://schemas.microsoft.com/office/powerpoint/2010/main" val="3377535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BF3338-635E-41CF-858A-4850C487471B}" type="slidenum">
              <a:rPr lang="en-US" smtClean="0"/>
              <a:pPr/>
              <a:t>29</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PDPDCS recently allowed Project Directors to include an additional secondary user to their grant, for a total of 3 users per grant.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Secondary users can enter scholar information, </a:t>
            </a:r>
            <a:r>
              <a:rPr lang="en-US" sz="1200" b="1" dirty="0">
                <a:latin typeface="+mn-lt"/>
              </a:rPr>
              <a:t>reducing the Project Director’s data entry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Adding secondary users have a unique log in</a:t>
            </a:r>
            <a:r>
              <a:rPr lang="en-US" sz="1200" b="1" dirty="0">
                <a:latin typeface="+mn-lt"/>
              </a:rPr>
              <a:t>, eliminating the need to share passwords and improving data security.</a:t>
            </a:r>
          </a:p>
          <a:p>
            <a:pPr eaLnBrk="1" hangingPunct="1"/>
            <a:endParaRPr lang="en-US" dirty="0"/>
          </a:p>
        </p:txBody>
      </p:sp>
    </p:spTree>
    <p:extLst>
      <p:ext uri="{BB962C8B-B14F-4D97-AF65-F5344CB8AC3E}">
        <p14:creationId xmlns:p14="http://schemas.microsoft.com/office/powerpoint/2010/main" val="26028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Here is a look at the agenda for today’s training session, we will first go through the grant priorities and grantee reporting requirements and performance measures. There will also be a demonstration of the data collection system, and review information to avoid security incidents, reporting quality data, and resources and supports available to you.</a:t>
            </a:r>
          </a:p>
        </p:txBody>
      </p:sp>
      <p:sp>
        <p:nvSpPr>
          <p:cNvPr id="4" name="Slide Number Placeholder 3"/>
          <p:cNvSpPr>
            <a:spLocks noGrp="1"/>
          </p:cNvSpPr>
          <p:nvPr>
            <p:ph type="sldNum" sz="quarter" idx="10"/>
          </p:nvPr>
        </p:nvSpPr>
        <p:spPr/>
        <p:txBody>
          <a:bodyPr/>
          <a:lstStyle/>
          <a:p>
            <a:fld id="{7910D59D-3144-49AC-847D-3F5EC5276F4C}" type="slidenum">
              <a:rPr lang="en-US" smtClean="0"/>
              <a:pPr/>
              <a:t>3</a:t>
            </a:fld>
            <a:endParaRPr lang="en-US" dirty="0"/>
          </a:p>
        </p:txBody>
      </p:sp>
    </p:spTree>
    <p:extLst>
      <p:ext uri="{BB962C8B-B14F-4D97-AF65-F5344CB8AC3E}">
        <p14:creationId xmlns:p14="http://schemas.microsoft.com/office/powerpoint/2010/main" val="569539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Multifactor Authentication or MFA, required by the PDPDCS, is a security process where a user verifies their identity in multiple ways to gain system access</a:t>
            </a:r>
            <a:r>
              <a:rPr lang="en-US" sz="1100" dirty="0"/>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dirty="0"/>
          </a:p>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BDDDC9A3-483F-4A0C-9115-7D6EF8CCF62D}"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2473257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4C642E2-E293-47BA-BCE5-66A87DD174A6}"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2873691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Each time you sign into the PDPDCS, you will need to complete the MFA. To do this, follow steps 1 and 2. </a:t>
            </a:r>
          </a:p>
          <a:p>
            <a:endParaRPr lang="en-US" dirty="0">
              <a:latin typeface="+mn-lt"/>
            </a:endParaRPr>
          </a:p>
          <a:p>
            <a:r>
              <a:rPr lang="en-US" dirty="0">
                <a:latin typeface="+mn-lt"/>
              </a:rPr>
              <a:t>As a reminder, the PDPDCS will automatically sign any user out after 30 minutes of inactivity. If you get signed out, you will need to complete the MFA to sign in again. </a:t>
            </a:r>
          </a:p>
          <a:p>
            <a:endParaRPr lang="en-US" dirty="0">
              <a:latin typeface="+mn-lt"/>
            </a:endParaRPr>
          </a:p>
          <a:p>
            <a:r>
              <a:rPr lang="en-US" dirty="0">
                <a:latin typeface="+mn-lt"/>
              </a:rPr>
              <a:t>Additional MFA resources can be found on the training webpage under the Multifactor Authentication header: https://pdp.ed.gov/OSEP/Home/Training</a:t>
            </a:r>
          </a:p>
        </p:txBody>
      </p:sp>
      <p:sp>
        <p:nvSpPr>
          <p:cNvPr id="4" name="Slide Number Placeholder 3"/>
          <p:cNvSpPr>
            <a:spLocks noGrp="1"/>
          </p:cNvSpPr>
          <p:nvPr>
            <p:ph type="sldNum" sz="quarter" idx="5"/>
          </p:nvPr>
        </p:nvSpPr>
        <p:spPr/>
        <p:txBody>
          <a:bodyPr/>
          <a:lstStyle/>
          <a:p>
            <a:fld id="{E86AF46F-95C2-4F68-8F66-EE18049CE23B}" type="slidenum">
              <a:rPr lang="en-US" smtClean="0"/>
              <a:pPr/>
              <a:t>32</a:t>
            </a:fld>
            <a:endParaRPr lang="en-US" dirty="0"/>
          </a:p>
        </p:txBody>
      </p:sp>
    </p:spTree>
    <p:extLst>
      <p:ext uri="{BB962C8B-B14F-4D97-AF65-F5344CB8AC3E}">
        <p14:creationId xmlns:p14="http://schemas.microsoft.com/office/powerpoint/2010/main" val="3213218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33</a:t>
            </a:fld>
            <a:endParaRPr lang="en-US" dirty="0"/>
          </a:p>
        </p:txBody>
      </p:sp>
    </p:spTree>
    <p:extLst>
      <p:ext uri="{BB962C8B-B14F-4D97-AF65-F5344CB8AC3E}">
        <p14:creationId xmlns:p14="http://schemas.microsoft.com/office/powerpoint/2010/main" val="3606488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34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legally binding PSA outlines the terms and conditions of PDP funding; g</a:t>
            </a:r>
            <a:r>
              <a:rPr lang="en-US" dirty="0">
                <a:effectLst/>
                <a:latin typeface="+mn-lt"/>
              </a:rPr>
              <a:t>rantees</a:t>
            </a:r>
            <a:r>
              <a:rPr lang="en-US" baseline="0" dirty="0">
                <a:effectLst/>
                <a:latin typeface="+mn-lt"/>
              </a:rPr>
              <a:t> </a:t>
            </a:r>
            <a:r>
              <a:rPr lang="en-US" dirty="0">
                <a:effectLst/>
                <a:latin typeface="+mn-lt"/>
              </a:rPr>
              <a:t>are responsible for the accuracy and maintenance of these documents for funded scholars.</a:t>
            </a:r>
            <a:r>
              <a:rPr lang="en-US" baseline="0" dirty="0">
                <a:effectLst/>
                <a:latin typeface="+mn-lt"/>
              </a:rPr>
              <a:t> If you choose to use the digital version of the PSA, please make sure you download and save a completed copy. </a:t>
            </a: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Grantees must retain grant records until all service obligation has been fulfilled or paid back. So please try to stay in touch with scholars until they have completed their service obligation.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eaLnBrk="1" hangingPunct="1"/>
            <a:endParaRPr lang="en-US" dirty="0"/>
          </a:p>
        </p:txBody>
      </p:sp>
    </p:spTree>
    <p:extLst>
      <p:ext uri="{BB962C8B-B14F-4D97-AF65-F5344CB8AC3E}">
        <p14:creationId xmlns:p14="http://schemas.microsoft.com/office/powerpoint/2010/main" val="1542620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altLang="en-US" dirty="0">
                <a:latin typeface="+mn-lt"/>
              </a:rPr>
              <a:t>GRANTEES must enter </a:t>
            </a:r>
            <a:r>
              <a:rPr lang="en-US" altLang="en-US" b="1" dirty="0">
                <a:latin typeface="+mn-lt"/>
              </a:rPr>
              <a:t>and submit </a:t>
            </a:r>
            <a:r>
              <a:rPr lang="en-US" altLang="en-US" dirty="0">
                <a:latin typeface="+mn-lt"/>
              </a:rPr>
              <a:t>scholar information into the PDPDCS within 30 days of a scholar “enrollment” in the program. That is, within 30 days of the scholar -   </a:t>
            </a:r>
          </a:p>
          <a:p>
            <a:pPr marL="628650" lvl="2" indent="-171450">
              <a:buFont typeface="Arial" panose="020B0604020202020204" pitchFamily="34" charset="0"/>
              <a:buChar char="•"/>
            </a:pPr>
            <a:r>
              <a:rPr lang="en-US" altLang="en-US" dirty="0">
                <a:latin typeface="+mn-lt"/>
              </a:rPr>
              <a:t>Registering for classes,</a:t>
            </a:r>
          </a:p>
          <a:p>
            <a:pPr marL="628650" lvl="2" indent="-171450">
              <a:buFont typeface="Arial" panose="020B0604020202020204" pitchFamily="34" charset="0"/>
              <a:buChar char="•"/>
            </a:pPr>
            <a:r>
              <a:rPr lang="en-US" altLang="en-US" dirty="0">
                <a:latin typeface="+mn-lt"/>
              </a:rPr>
              <a:t>Receiving funding from the PDP grant project, and</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mn-lt"/>
              </a:rPr>
              <a:t>And signing the Pre-Scholarship Agreement, which can be done digitally. Once the PSA is finalized, grantees will still need to finish creating and submitting the scholar record. </a:t>
            </a:r>
          </a:p>
          <a:p>
            <a:pPr marL="0" lvl="1" indent="0">
              <a:buFont typeface="Arial" panose="020B0604020202020204" pitchFamily="34" charset="0"/>
              <a:buNone/>
            </a:pPr>
            <a:r>
              <a:rPr lang="en-US" altLang="en-US" dirty="0">
                <a:latin typeface="+mn-lt"/>
              </a:rPr>
              <a:t>Typically, this occurs within 30 days of the start of the first semester. It would not be prior to classes beginning.</a:t>
            </a:r>
          </a:p>
          <a:p>
            <a:endParaRPr lang="en-US" alt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Although the system is available year-round, by the Spring of each year (during the data collection period), grantees are required to have all scholar data up-to-date for all scholars who were enrolled during the previous fiscal year. We recommend logging into the system to make these updates at least every 6 months. </a:t>
            </a:r>
          </a:p>
          <a:p>
            <a:endParaRPr lang="en-US" altLang="en-US" dirty="0">
              <a:latin typeface="+mn-lt"/>
            </a:endParaRP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35</a:t>
            </a:fld>
            <a:endParaRPr lang="en-US" dirty="0"/>
          </a:p>
        </p:txBody>
      </p:sp>
    </p:spTree>
    <p:extLst>
      <p:ext uri="{BB962C8B-B14F-4D97-AF65-F5344CB8AC3E}">
        <p14:creationId xmlns:p14="http://schemas.microsoft.com/office/powerpoint/2010/main" val="1032790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Scholars whose information has been entered and “saved for later” will be in a pending status. </a:t>
            </a:r>
            <a:r>
              <a:rPr lang="en-US" dirty="0"/>
              <a:t>Scholar records must be “submitted” to ensure their information is complete and can be captured for reporting on the PDP PROGRAM performance measures. Clicking “save and submit” on each scholar record will prompt the system to send an email to the scholar welcoming them to the PDPDCS, which includes log-in information, and allow the scholar to access their record within the PDPDCS. Scholar records must also be submitted for scholars to begin entering eligible employment, if applicable.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Scholars cannot remain in a “pending” status for longer than 30 days and scholar records cannot be “submitted” until all required items are entered.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PDPDCS Help Desk will identify grantees who fail to “submit” timely, accurate, and complete scholar data and will take appropriate actions, including referring to OSEP any noncompliant grantees. Your project officer will then contact you to discuss why you have not submitted scholar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36</a:t>
            </a:fld>
            <a:endParaRPr lang="en-US" dirty="0"/>
          </a:p>
        </p:txBody>
      </p:sp>
    </p:spTree>
    <p:extLst>
      <p:ext uri="{BB962C8B-B14F-4D97-AF65-F5344CB8AC3E}">
        <p14:creationId xmlns:p14="http://schemas.microsoft.com/office/powerpoint/2010/main" val="2150982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t>Timeline for updating and exiting scholars – note that “exiting” here refers to either graduating or exiting prior to completing the program. </a:t>
            </a:r>
          </a:p>
          <a:p>
            <a:endParaRPr lang="en-US" altLang="en-US" dirty="0"/>
          </a:p>
          <a:p>
            <a:r>
              <a:rPr lang="en-US" altLang="en-US" dirty="0"/>
              <a:t>Grantees’ must </a:t>
            </a:r>
            <a:r>
              <a:rPr lang="en-US" altLang="en-US" b="1" dirty="0"/>
              <a:t>update scholars’ information within 30 days </a:t>
            </a:r>
            <a:r>
              <a:rPr lang="en-US" altLang="en-US" dirty="0"/>
              <a:t>of a change in a scholar’s status. For example, a grantee will need to change the scholar’s status in the PDPDCS within 30 days of that scholar graduating or exiting prior to completing the program. </a:t>
            </a:r>
          </a:p>
          <a:p>
            <a:endParaRPr lang="en-US" altLang="en-US" dirty="0"/>
          </a:p>
          <a:p>
            <a:r>
              <a:rPr lang="en-US" altLang="en-US" dirty="0"/>
              <a:t>When exiting a scholar using the digital Exit Certification, there are two steps to keep in mind. Grantees must first fill out the agreement and ensure it is signed and finalized by the PD and scholar. </a:t>
            </a:r>
            <a:r>
              <a:rPr lang="en-US" altLang="en-US" b="1" dirty="0"/>
              <a:t>THEN</a:t>
            </a:r>
            <a:r>
              <a:rPr lang="en-US" altLang="en-US" dirty="0"/>
              <a:t> the grantee can officially exit the scholar by completing the rest of the scholar record in the PDPDCS and submitting it.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burden falls on the grantee to follow-up with the scholar and ensure the agreements are signed within the required 30-day timeframe prior to official exit from the training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Lastly, by the time your grant budget project ends (5 years), you must “exit” all scholars before submitting the Final Performance Report. </a:t>
            </a: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37</a:t>
            </a:fld>
            <a:endParaRPr lang="en-US" dirty="0"/>
          </a:p>
        </p:txBody>
      </p:sp>
    </p:spTree>
    <p:extLst>
      <p:ext uri="{BB962C8B-B14F-4D97-AF65-F5344CB8AC3E}">
        <p14:creationId xmlns:p14="http://schemas.microsoft.com/office/powerpoint/2010/main" val="3858094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After scholars have completed one academic year of their preparation (or training) program, they are eligible to begin entering employment toward fulfilling their service obligation. Scholars may begin receiving credit for employment while they are enrolled as long as they have completed the academic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It is very important to you, as grantees, to update the PDPDCS with the date that scholars have completed one year of academic training with scholar support so that the scholars may begin entering their employment. Once that date is entered, it will activate the link on the scholar side that allows scholars to begin entering 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Please ensure your scholars log on to the PDPDCS at least once every year to review information and become familiar with the process using PDPDCS, even when they are still enrolled. ALSO teach them to login every year to verify employment after graduating.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a:defRPr/>
            </a:pPr>
            <a:fld id="{200626C4-F1A9-45B6-80C7-D29D3E505758}" type="slidenum">
              <a:rPr lang="en-US" smtClean="0"/>
              <a:pPr>
                <a:defRPr/>
              </a:pPr>
              <a:t>38</a:t>
            </a:fld>
            <a:endParaRPr lang="en-US" dirty="0"/>
          </a:p>
        </p:txBody>
      </p:sp>
    </p:spTree>
    <p:extLst>
      <p:ext uri="{BB962C8B-B14F-4D97-AF65-F5344CB8AC3E}">
        <p14:creationId xmlns:p14="http://schemas.microsoft.com/office/powerpoint/2010/main" val="2718238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FAQs for service obligation: https://pdp.ed.gov/OSEP/Home/faq2006#6</a:t>
            </a:r>
          </a:p>
        </p:txBody>
      </p:sp>
      <p:sp>
        <p:nvSpPr>
          <p:cNvPr id="4" name="Slide Number Placeholder 3"/>
          <p:cNvSpPr>
            <a:spLocks noGrp="1"/>
          </p:cNvSpPr>
          <p:nvPr>
            <p:ph type="sldNum" sz="quarter" idx="5"/>
          </p:nvPr>
        </p:nvSpPr>
        <p:spPr/>
        <p:txBody>
          <a:bodyPr/>
          <a:lstStyle/>
          <a:p>
            <a:fld id="{E86AF46F-95C2-4F68-8F66-EE18049CE23B}" type="slidenum">
              <a:rPr lang="en-US" smtClean="0"/>
              <a:pPr/>
              <a:t>39</a:t>
            </a:fld>
            <a:endParaRPr lang="en-US" dirty="0"/>
          </a:p>
        </p:txBody>
      </p:sp>
    </p:spTree>
    <p:extLst>
      <p:ext uri="{BB962C8B-B14F-4D97-AF65-F5344CB8AC3E}">
        <p14:creationId xmlns:p14="http://schemas.microsoft.com/office/powerpoint/2010/main" val="241686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dirty="0">
                <a:latin typeface="+mn-lt"/>
                <a:ea typeface="MS PGothic" pitchFamily="34" charset="-128"/>
              </a:rPr>
              <a:t>This chart depicts the entire data submission process.</a:t>
            </a:r>
          </a:p>
          <a:p>
            <a:endParaRPr lang="en-US" sz="1200" dirty="0">
              <a:latin typeface="+mn-lt"/>
              <a:ea typeface="MS PGothic" pitchFamily="34" charset="-128"/>
            </a:endParaRPr>
          </a:p>
          <a:p>
            <a:r>
              <a:rPr lang="en-US" sz="1200" dirty="0">
                <a:latin typeface="+mn-lt"/>
                <a:ea typeface="MS PGothic" pitchFamily="34" charset="-128"/>
              </a:rPr>
              <a:t>To start, grantees receive a grant from OSEP, followed by the grantees recruiting and selecting scholars to participate in the training program. During the recruitment process, you should meet with scholars, and you are required to provide several important documents to them: (POST IN CHAT)</a:t>
            </a:r>
          </a:p>
          <a:p>
            <a:endParaRPr lang="en-US" sz="1200" dirty="0">
              <a:latin typeface="+mn-lt"/>
              <a:ea typeface="MS PGothic" pitchFamily="34" charset="-128"/>
            </a:endParaRPr>
          </a:p>
          <a:p>
            <a:pPr marL="742950" marR="0" lvl="1" indent="-285750">
              <a:lnSpc>
                <a:spcPct val="107000"/>
              </a:lnSpc>
              <a:spcBef>
                <a:spcPts val="0"/>
              </a:spcBef>
              <a:spcAft>
                <a:spcPts val="0"/>
              </a:spcAft>
              <a:buFont typeface="+mj-lt"/>
              <a:buAutoNum type="alphaLcPeriod"/>
            </a:pPr>
            <a:r>
              <a:rPr lang="en-US" sz="1200" dirty="0">
                <a:effectLst/>
                <a:latin typeface="+mn-lt"/>
                <a:ea typeface="Calibri" panose="020F0502020204030204" pitchFamily="34" charset="0"/>
                <a:cs typeface="Times New Roman" panose="02020603050405020304" pitchFamily="18" charset="0"/>
              </a:rPr>
              <a:t>The 2006 regulations: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3"/>
              </a:rPr>
              <a:t>https://pdp.ed.gov/OSEP/Regulation/ProgramRegs2006</a:t>
            </a:r>
            <a:r>
              <a:rPr lang="en-US" sz="1200" dirty="0">
                <a:effectLst/>
                <a:latin typeface="+mn-lt"/>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n-US" sz="1200" dirty="0">
                <a:effectLst/>
                <a:latin typeface="+mn-lt"/>
                <a:ea typeface="Calibri" panose="020F0502020204030204" pitchFamily="34" charset="0"/>
                <a:cs typeface="Times New Roman" panose="02020603050405020304" pitchFamily="18" charset="0"/>
              </a:rPr>
              <a:t>The FAQs: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4"/>
              </a:rPr>
              <a:t>https://pdp.ed.gov/OSEP/Content/pdf/2006faq.pdf</a:t>
            </a:r>
            <a:r>
              <a:rPr lang="en-US" sz="1200" dirty="0">
                <a:effectLst/>
                <a:latin typeface="+mn-lt"/>
                <a:ea typeface="Calibri" panose="020F0502020204030204" pitchFamily="34" charset="0"/>
                <a:cs typeface="Times New Roman" panose="02020603050405020304" pitchFamily="18" charset="0"/>
              </a:rPr>
              <a:t> and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5"/>
              </a:rPr>
              <a:t>https://pdp.ed.gov/OSEP/Content/pdf/DCS_FAQs.pdf</a:t>
            </a:r>
            <a:r>
              <a:rPr lang="en-US" sz="1200" dirty="0">
                <a:effectLst/>
                <a:latin typeface="+mn-lt"/>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mj-lt"/>
              <a:buAutoNum type="alphaLcPeriod"/>
            </a:pPr>
            <a:r>
              <a:rPr lang="en-US" sz="1200" dirty="0">
                <a:effectLst/>
                <a:latin typeface="+mn-lt"/>
                <a:ea typeface="Calibri" panose="020F0502020204030204" pitchFamily="34" charset="0"/>
                <a:cs typeface="Times New Roman" panose="02020603050405020304" pitchFamily="18" charset="0"/>
              </a:rPr>
              <a:t>The Pre-scholarship Agreement and Exit Certification language: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6"/>
              </a:rPr>
              <a:t>https://pdp.ed.gov/OSEP/Home/Agreements/</a:t>
            </a:r>
            <a:r>
              <a:rPr lang="en-US" sz="1200" dirty="0">
                <a:effectLst/>
                <a:latin typeface="+mn-lt"/>
                <a:ea typeface="Calibri" panose="020F0502020204030204" pitchFamily="34" charset="0"/>
                <a:cs typeface="Times New Roman" panose="02020603050405020304" pitchFamily="18" charset="0"/>
              </a:rPr>
              <a:t>, </a:t>
            </a:r>
            <a:endParaRPr lang="en-US" sz="1200" dirty="0">
              <a:latin typeface="+mn-lt"/>
              <a:ea typeface="MS PGothic" pitchFamily="34" charset="-128"/>
            </a:endParaRPr>
          </a:p>
          <a:p>
            <a:endParaRPr lang="en-US" sz="1200" dirty="0">
              <a:latin typeface="+mn-lt"/>
              <a:ea typeface="MS PGothic" pitchFamily="34" charset="-128"/>
            </a:endParaRPr>
          </a:p>
          <a:p>
            <a:r>
              <a:rPr lang="en-US" sz="1200" dirty="0">
                <a:latin typeface="+mn-lt"/>
                <a:ea typeface="MS PGothic" pitchFamily="34" charset="-128"/>
              </a:rPr>
              <a:t>The grantee then awards the funds to the scholar and both scholar and grantee complete the Pre-scholarship Agreement (or PSA). Once the PSA is completed and signed, the grantee will enter the scholar’s information into the PDPDCS. </a:t>
            </a:r>
          </a:p>
          <a:p>
            <a:endParaRPr lang="en-US" sz="1200" dirty="0">
              <a:latin typeface="+mn-lt"/>
              <a:ea typeface="MS PGothic" pitchFamily="34" charset="-128"/>
            </a:endParaRPr>
          </a:p>
          <a:p>
            <a:r>
              <a:rPr lang="en-US" sz="1200" dirty="0">
                <a:latin typeface="+mn-lt"/>
                <a:ea typeface="MS PGothic" pitchFamily="34" charset="-128"/>
              </a:rPr>
              <a:t>The scholar then begins the training program. After one academic year, the scholar may begin fulfilling the service obligation, but it is not until the scholar has completed OR exited the program that the grace period of 5 years begins. Grantees will need to update the date that the scholar completed one academic year in the PDPDCS. </a:t>
            </a:r>
          </a:p>
          <a:p>
            <a:endParaRPr lang="en-US" sz="1200" dirty="0">
              <a:latin typeface="+mn-lt"/>
              <a:ea typeface="MS PGothic" pitchFamily="34" charset="-128"/>
            </a:endParaRPr>
          </a:p>
          <a:p>
            <a:r>
              <a:rPr lang="en-US" sz="1200" dirty="0">
                <a:effectLst/>
                <a:latin typeface="+mn-lt"/>
              </a:rPr>
              <a:t>If a scholar does not complete one academic year of training, </a:t>
            </a:r>
            <a:r>
              <a:rPr lang="en-US" sz="1200" u="none" dirty="0">
                <a:effectLst/>
                <a:latin typeface="+mn-lt"/>
              </a:rPr>
              <a:t>that scholar is not eligible to complete a service obligation and will be referred for repayment</a:t>
            </a:r>
            <a:r>
              <a:rPr lang="en-US" sz="1200" dirty="0">
                <a:effectLst/>
                <a:latin typeface="+mn-lt"/>
              </a:rPr>
              <a:t>. </a:t>
            </a:r>
            <a:endParaRPr lang="en-US" sz="1200" dirty="0">
              <a:latin typeface="+mn-lt"/>
              <a:ea typeface="MS PGothic" pitchFamily="34" charset="-128"/>
            </a:endParaRPr>
          </a:p>
          <a:p>
            <a:endParaRPr lang="en-US" sz="1200" dirty="0">
              <a:latin typeface="+mn-lt"/>
              <a:ea typeface="MS PGothic" pitchFamily="34" charset="-128"/>
            </a:endParaRPr>
          </a:p>
          <a:p>
            <a:r>
              <a:rPr lang="en-US" sz="1200" dirty="0">
                <a:latin typeface="+mn-lt"/>
                <a:ea typeface="MS PGothic" pitchFamily="34" charset="-128"/>
              </a:rPr>
              <a:t>When a scholar either graduates from the program or exits prior to completion, both the grantee and scholar must complete and sign an Exit Certification prior to exiting the scholar from the PDPDCS. </a:t>
            </a:r>
          </a:p>
          <a:p>
            <a:endParaRPr lang="en-US" sz="1200" dirty="0">
              <a:latin typeface="+mn-lt"/>
              <a:ea typeface="MS PGothic" pitchFamily="34" charset="-128"/>
            </a:endParaRPr>
          </a:p>
          <a:p>
            <a:r>
              <a:rPr lang="en-US" sz="1200" dirty="0">
                <a:latin typeface="+mn-lt"/>
                <a:ea typeface="MS PGothic" pitchFamily="34" charset="-128"/>
              </a:rPr>
              <a:t>The scholar has the option of fulfilling their obligation through service or through cash repayment. If a scholar chooses to fulfill through service, the scholar will submit eligible employment information in the PDPDCS and the employers verify the information. Scholars who elect cash repayment, or who are not in compliance, are referred for cash repayment to the Accounts Receivable and Bank Management Division (ARBMD). </a:t>
            </a:r>
          </a:p>
        </p:txBody>
      </p:sp>
      <p:sp>
        <p:nvSpPr>
          <p:cNvPr id="16387"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anklin Gothic Book" pitchFamily="34" charset="0"/>
                <a:ea typeface="ＭＳ Ｐゴシック" pitchFamily="34" charset="-128"/>
              </a:defRPr>
            </a:lvl1pPr>
            <a:lvl2pPr marL="742950" indent="-285750" eaLnBrk="0" hangingPunct="0">
              <a:defRPr sz="2400">
                <a:solidFill>
                  <a:schemeClr val="tx1"/>
                </a:solidFill>
                <a:latin typeface="Franklin Gothic Book" pitchFamily="34" charset="0"/>
                <a:ea typeface="ＭＳ Ｐゴシック" pitchFamily="34" charset="-128"/>
              </a:defRPr>
            </a:lvl2pPr>
            <a:lvl3pPr marL="1143000" indent="-228600" eaLnBrk="0" hangingPunct="0">
              <a:defRPr sz="2400">
                <a:solidFill>
                  <a:schemeClr val="tx1"/>
                </a:solidFill>
                <a:latin typeface="Franklin Gothic Book" pitchFamily="34" charset="0"/>
                <a:ea typeface="ＭＳ Ｐゴシック" pitchFamily="34" charset="-128"/>
              </a:defRPr>
            </a:lvl3pPr>
            <a:lvl4pPr marL="1600200" indent="-228600" eaLnBrk="0" hangingPunct="0">
              <a:defRPr sz="2400">
                <a:solidFill>
                  <a:schemeClr val="tx1"/>
                </a:solidFill>
                <a:latin typeface="Franklin Gothic Book" pitchFamily="34" charset="0"/>
                <a:ea typeface="ＭＳ Ｐゴシック" pitchFamily="34" charset="-128"/>
              </a:defRPr>
            </a:lvl4pPr>
            <a:lvl5pPr marL="2057400" indent="-228600" eaLnBrk="0" hangingPunct="0">
              <a:defRPr sz="2400">
                <a:solidFill>
                  <a:schemeClr val="tx1"/>
                </a:solidFill>
                <a:latin typeface="Franklin Gothic Boo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9pPr>
          </a:lstStyle>
          <a:p>
            <a:pPr eaLnBrk="1" hangingPunct="1">
              <a:defRPr/>
            </a:pPr>
            <a:fld id="{D382ACC2-7A4A-4BB8-BB5C-395842C2EEF8}" type="slidenum">
              <a:rPr lang="en-US" sz="1200">
                <a:latin typeface="Calibri" pitchFamily="34" charset="0"/>
              </a:rPr>
              <a:pPr eaLnBrk="1" hangingPunct="1">
                <a:defRPr/>
              </a:pPr>
              <a:t>4</a:t>
            </a:fld>
            <a:endParaRPr lang="en-US" sz="1200">
              <a:latin typeface="Calibri" pitchFamily="34" charset="0"/>
            </a:endParaRPr>
          </a:p>
        </p:txBody>
      </p:sp>
    </p:spTree>
    <p:extLst>
      <p:ext uri="{BB962C8B-B14F-4D97-AF65-F5344CB8AC3E}">
        <p14:creationId xmlns:p14="http://schemas.microsoft.com/office/powerpoint/2010/main" val="560207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If serving children, the children served must fall under the definition of eligible children as described in section 602(3) of IDEA (see IDEA section 602(3), </a:t>
            </a:r>
            <a:r>
              <a:rPr lang="en-US" b="0" i="0" dirty="0">
                <a:solidFill>
                  <a:srgbClr val="333333"/>
                </a:solidFill>
                <a:effectLst/>
                <a:latin typeface="+mn-lt"/>
                <a:hlinkClick r:id="rId3"/>
              </a:rPr>
              <a:t>https://pdp.ed.gov/OSEP/Regulation/ProgramRegsIDEA602#childdisability</a:t>
            </a:r>
            <a:r>
              <a:rPr lang="en-US" b="0" i="0" dirty="0">
                <a:solidFill>
                  <a:srgbClr val="000000"/>
                </a:solidFill>
                <a:effectLst/>
                <a:latin typeface="+mn-lt"/>
              </a:rPr>
              <a:t> for the IDEA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Under section 662 of the Act available on the PDPDCS website at: </a:t>
            </a:r>
            <a:r>
              <a:rPr lang="en-US" b="0" i="0" dirty="0">
                <a:solidFill>
                  <a:srgbClr val="333333"/>
                </a:solidFill>
                <a:effectLst/>
                <a:latin typeface="+mn-lt"/>
                <a:hlinkClick r:id="rId4"/>
              </a:rPr>
              <a:t>https://pdp.ed.gov/OSEP/Regulation/ProgramRegsIDEA662</a:t>
            </a:r>
            <a:r>
              <a:rPr lang="en-US" b="0" i="0" dirty="0">
                <a:solidFill>
                  <a:srgbClr val="000000"/>
                </a:solidFill>
                <a:effectLst/>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40</a:t>
            </a:fld>
            <a:endParaRPr lang="en-US" dirty="0"/>
          </a:p>
        </p:txBody>
      </p:sp>
    </p:spTree>
    <p:extLst>
      <p:ext uri="{BB962C8B-B14F-4D97-AF65-F5344CB8AC3E}">
        <p14:creationId xmlns:p14="http://schemas.microsoft.com/office/powerpoint/2010/main" val="826469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Scholars are responsible for entering their employment information, but grantees can answer questions or assist if needed. Grantees cannot access scholar employment records. Scholars can always be directed to contact the Help Desk with any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rPr>
              <a:t>Both legal and ethical issues are associated with service obligation, and we encourage you to talk with scholars about the importance you place on fulfilling this professional obligation from both perspectives.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41</a:t>
            </a:fld>
            <a:endParaRPr lang="en-US" dirty="0"/>
          </a:p>
        </p:txBody>
      </p:sp>
    </p:spTree>
    <p:extLst>
      <p:ext uri="{BB962C8B-B14F-4D97-AF65-F5344CB8AC3E}">
        <p14:creationId xmlns:p14="http://schemas.microsoft.com/office/powerpoint/2010/main" val="4140327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rPr>
              <a:t>We receive a lot of questions about the service obligation calculator. On this slide you can see the first question of the scholar employment record, which asks if the position is the scholar’s current employment. If the scholar indicates no, then they will be able to enter an end date for the job.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mn-lt"/>
              </a:rPr>
              <a:t>Scholars cannot receive credit for employment until their employer verifies that the scholar was employed for the indicated time period. </a:t>
            </a:r>
            <a:r>
              <a:rPr lang="en-US" altLang="en-US" sz="1200" b="1" dirty="0">
                <a:latin typeface="+mn-lt"/>
              </a:rPr>
              <a:t>Only previously completed employment can be verified. </a:t>
            </a:r>
            <a:r>
              <a:rPr lang="en-US" altLang="en-US" sz="1200" b="0" dirty="0">
                <a:latin typeface="+mn-lt"/>
              </a:rPr>
              <a:t>If the scholar is submitting a record for their current employment, the “end date” of their employment will be the date that the record was submitted (so if it were submitted today, the end date registered in the system would be December 6</a:t>
            </a:r>
            <a:r>
              <a:rPr lang="en-US" altLang="en-US" sz="1200" b="0" baseline="30000" dirty="0">
                <a:latin typeface="+mn-lt"/>
              </a:rPr>
              <a:t>th</a:t>
            </a:r>
            <a:r>
              <a:rPr lang="en-US" altLang="en-US" sz="1200" b="0" dirty="0">
                <a:latin typeface="+mn-lt"/>
              </a:rPr>
              <a:t>,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rPr>
              <a:t>Please remind your scholars to update their employment every 6 months to display an accurate service obligation status on the PDPDCS. </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42</a:t>
            </a:fld>
            <a:endParaRPr lang="en-US" dirty="0"/>
          </a:p>
        </p:txBody>
      </p:sp>
    </p:spTree>
    <p:extLst>
      <p:ext uri="{BB962C8B-B14F-4D97-AF65-F5344CB8AC3E}">
        <p14:creationId xmlns:p14="http://schemas.microsoft.com/office/powerpoint/2010/main" val="4159856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scholars’ EMPLOYERS are the final group to enter the PDPDCS. They will review and verify the employment information submitted by the scholars. </a:t>
            </a:r>
          </a:p>
          <a:p>
            <a:endParaRPr lang="en-US" dirty="0">
              <a:ea typeface="MS PGothic" pitchFamily="34" charset="-128"/>
            </a:endParaRPr>
          </a:p>
          <a:p>
            <a:r>
              <a:rPr lang="en-US" dirty="0">
                <a:ea typeface="MS PGothic" pitchFamily="34" charset="-128"/>
              </a:rPr>
              <a:t>Scholars do not receive credit toward fulfilling their service obligation until their employer verifies their employment. NOTE - Scholars are responsible for obtaining their employer’s verification. Please be sure to advise scholars on this requirement! They will receive an email when their employment has been verified or disputed. </a:t>
            </a:r>
          </a:p>
          <a:p>
            <a:endParaRPr lang="en-US" dirty="0">
              <a:ea typeface="MS PGothic" pitchFamily="34" charset="-128"/>
            </a:endParaRPr>
          </a:p>
          <a:p>
            <a:r>
              <a:rPr lang="en-US" dirty="0">
                <a:ea typeface="MS PGothic" pitchFamily="34" charset="-128"/>
              </a:rPr>
              <a:t>We recommend that scholar’s reach out to their employer before submitting an employment record to alert them that a verification email will be coming from </a:t>
            </a:r>
            <a:r>
              <a:rPr lang="en-US" b="1" dirty="0">
                <a:ea typeface="MS PGothic" pitchFamily="34" charset="-128"/>
              </a:rPr>
              <a:t>serviceobligation@ed.gov</a:t>
            </a:r>
            <a:r>
              <a:rPr lang="en-US" dirty="0">
                <a:ea typeface="MS PGothic" pitchFamily="34" charset="-128"/>
              </a:rPr>
              <a:t>. </a:t>
            </a:r>
            <a:endParaRPr lang="en-US" altLang="en-US" dirty="0"/>
          </a:p>
        </p:txBody>
      </p:sp>
      <p:sp>
        <p:nvSpPr>
          <p:cNvPr id="4" name="Slide Number Placeholder 3"/>
          <p:cNvSpPr>
            <a:spLocks noGrp="1"/>
          </p:cNvSpPr>
          <p:nvPr>
            <p:ph type="sldNum" sz="quarter" idx="5"/>
          </p:nvPr>
        </p:nvSpPr>
        <p:spPr/>
        <p:txBody>
          <a:bodyPr/>
          <a:lstStyle/>
          <a:p>
            <a:pPr>
              <a:defRPr/>
            </a:pPr>
            <a:fld id="{200626C4-F1A9-45B6-80C7-D29D3E505758}" type="slidenum">
              <a:rPr lang="en-US" smtClean="0"/>
              <a:pPr>
                <a:defRPr/>
              </a:pPr>
              <a:t>43</a:t>
            </a:fld>
            <a:endParaRPr lang="en-US" dirty="0"/>
          </a:p>
        </p:txBody>
      </p:sp>
    </p:spTree>
    <p:extLst>
      <p:ext uri="{BB962C8B-B14F-4D97-AF65-F5344CB8AC3E}">
        <p14:creationId xmlns:p14="http://schemas.microsoft.com/office/powerpoint/2010/main" val="567761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44</a:t>
            </a:fld>
            <a:endParaRPr lang="en-US" dirty="0"/>
          </a:p>
        </p:txBody>
      </p:sp>
    </p:spTree>
    <p:extLst>
      <p:ext uri="{BB962C8B-B14F-4D97-AF65-F5344CB8AC3E}">
        <p14:creationId xmlns:p14="http://schemas.microsoft.com/office/powerpoint/2010/main" val="3944551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Scholar agreements and records within the PDPDCS contain significant amounts of scholar’s personally identifiable information (PII).</a:t>
            </a:r>
          </a:p>
          <a:p>
            <a:r>
              <a:rPr lang="en-US" sz="1200" b="1" u="sng" dirty="0"/>
              <a:t>It is the responsibility of the grantees to protect this scholar information</a:t>
            </a:r>
            <a:r>
              <a:rPr lang="en-US" sz="1200" b="1" u="none" dirty="0"/>
              <a:t>. </a:t>
            </a:r>
            <a:r>
              <a:rPr lang="en-US" sz="1200" dirty="0"/>
              <a:t>Improperly handling PDP documentation could expose a scholar to potential identity theft and impact the university’s ability to receive future funding from the Department.</a:t>
            </a:r>
            <a:endParaRPr lang="en-US" dirty="0"/>
          </a:p>
          <a:p>
            <a:endParaRPr lang="en-US" dirty="0"/>
          </a:p>
          <a:p>
            <a:r>
              <a:rPr lang="en-US" dirty="0"/>
              <a:t>We recommend using the digital PSA feature to avoid potentially uploading an unredacted document to the wrong scholar record. </a:t>
            </a:r>
          </a:p>
        </p:txBody>
      </p:sp>
      <p:sp>
        <p:nvSpPr>
          <p:cNvPr id="4" name="Slide Number Placeholder 3"/>
          <p:cNvSpPr>
            <a:spLocks noGrp="1"/>
          </p:cNvSpPr>
          <p:nvPr>
            <p:ph type="sldNum" sz="quarter" idx="5"/>
          </p:nvPr>
        </p:nvSpPr>
        <p:spPr/>
        <p:txBody>
          <a:bodyPr/>
          <a:lstStyle/>
          <a:p>
            <a:fld id="{E86AF46F-95C2-4F68-8F66-EE18049CE23B}" type="slidenum">
              <a:rPr lang="en-US" smtClean="0"/>
              <a:pPr/>
              <a:t>45</a:t>
            </a:fld>
            <a:endParaRPr lang="en-US" dirty="0"/>
          </a:p>
        </p:txBody>
      </p:sp>
    </p:spTree>
    <p:extLst>
      <p:ext uri="{BB962C8B-B14F-4D97-AF65-F5344CB8AC3E}">
        <p14:creationId xmlns:p14="http://schemas.microsoft.com/office/powerpoint/2010/main" val="1882669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Every security incident that occurs requires significant resources from the Department to mitigate the impact. </a:t>
            </a:r>
            <a:r>
              <a:rPr lang="en-US" dirty="0"/>
              <a:t>These steps require hours of paperwork and Department resources to address. Further, we all want to do our part to protect PII of scholars. </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46</a:t>
            </a:fld>
            <a:endParaRPr lang="en-US" dirty="0"/>
          </a:p>
        </p:txBody>
      </p:sp>
    </p:spTree>
    <p:extLst>
      <p:ext uri="{BB962C8B-B14F-4D97-AF65-F5344CB8AC3E}">
        <p14:creationId xmlns:p14="http://schemas.microsoft.com/office/powerpoint/2010/main" val="3839091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potential effects of sharing PII, grantees may also encounter these consequences as result of one or multiple security incidents.</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47</a:t>
            </a:fld>
            <a:endParaRPr lang="en-US" dirty="0"/>
          </a:p>
        </p:txBody>
      </p:sp>
    </p:spTree>
    <p:extLst>
      <p:ext uri="{BB962C8B-B14F-4D97-AF65-F5344CB8AC3E}">
        <p14:creationId xmlns:p14="http://schemas.microsoft.com/office/powerpoint/2010/main" val="1286679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on avoiding security incidents and how to encrypt files is available on the PDPDCS training webpage under System Security. </a:t>
            </a:r>
          </a:p>
        </p:txBody>
      </p:sp>
      <p:sp>
        <p:nvSpPr>
          <p:cNvPr id="4" name="Slide Number Placeholder 3"/>
          <p:cNvSpPr>
            <a:spLocks noGrp="1"/>
          </p:cNvSpPr>
          <p:nvPr>
            <p:ph type="sldNum" sz="quarter" idx="5"/>
          </p:nvPr>
        </p:nvSpPr>
        <p:spPr/>
        <p:txBody>
          <a:bodyPr/>
          <a:lstStyle/>
          <a:p>
            <a:fld id="{E86AF46F-95C2-4F68-8F66-EE18049CE23B}" type="slidenum">
              <a:rPr lang="en-US" smtClean="0"/>
              <a:pPr/>
              <a:t>48</a:t>
            </a:fld>
            <a:endParaRPr lang="en-US" dirty="0"/>
          </a:p>
        </p:txBody>
      </p:sp>
    </p:spTree>
    <p:extLst>
      <p:ext uri="{BB962C8B-B14F-4D97-AF65-F5344CB8AC3E}">
        <p14:creationId xmlns:p14="http://schemas.microsoft.com/office/powerpoint/2010/main" val="32917870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49</a:t>
            </a:fld>
            <a:endParaRPr lang="en-US" dirty="0"/>
          </a:p>
        </p:txBody>
      </p:sp>
    </p:spTree>
    <p:extLst>
      <p:ext uri="{BB962C8B-B14F-4D97-AF65-F5344CB8AC3E}">
        <p14:creationId xmlns:p14="http://schemas.microsoft.com/office/powerpoint/2010/main" val="308356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 overarching goal of the Personnel Development Program is to increase the number and improve the quality of fully-credentialed personnel, including multilingual personnel and personnel from racially and ethnically diverse backgrounds, who are licensed to serve children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fiscal year 2023, the Personnel Development Program has funded grants under 4 separate priority grants: 325D, 325K, 325M, and 325R. Each grant follows the same requirements for service obligation and reporting, which we will explain in detail later in this presentation, but there are some differences between the training programs for scholars. </a:t>
            </a:r>
          </a:p>
        </p:txBody>
      </p:sp>
      <p:sp>
        <p:nvSpPr>
          <p:cNvPr id="4" name="Slide Number Placeholder 3"/>
          <p:cNvSpPr>
            <a:spLocks noGrp="1"/>
          </p:cNvSpPr>
          <p:nvPr>
            <p:ph type="sldNum" sz="quarter" idx="10"/>
          </p:nvPr>
        </p:nvSpPr>
        <p:spPr/>
        <p:txBody>
          <a:bodyPr/>
          <a:lstStyle/>
          <a:p>
            <a:fld id="{E86AF46F-95C2-4F68-8F66-EE18049CE23B}" type="slidenum">
              <a:rPr lang="en-US" smtClean="0"/>
              <a:pPr/>
              <a:t>5</a:t>
            </a:fld>
            <a:endParaRPr lang="en-US" dirty="0"/>
          </a:p>
        </p:txBody>
      </p:sp>
    </p:spTree>
    <p:extLst>
      <p:ext uri="{BB962C8B-B14F-4D97-AF65-F5344CB8AC3E}">
        <p14:creationId xmlns:p14="http://schemas.microsoft.com/office/powerpoint/2010/main" val="1648760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BF3338-635E-41CF-858A-4850C487471B}" type="slidenum">
              <a:rPr lang="en-US" smtClean="0"/>
              <a:pPr/>
              <a:t>50</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z="1200" dirty="0"/>
              <a:t>PDPDCS will communicate with grantees, scholars, and employers by email so make sure you have serviceobligation@ed.gov on your contact list. Remind your scholars to add </a:t>
            </a:r>
            <a:r>
              <a:rPr lang="en-US" sz="1200" u="sng" dirty="0"/>
              <a:t>serviceobligation@ed.gov </a:t>
            </a:r>
            <a:r>
              <a:rPr lang="en-US" sz="1200" u="none" dirty="0"/>
              <a:t>to</a:t>
            </a:r>
            <a:r>
              <a:rPr lang="en-US" sz="1200" dirty="0"/>
              <a:t> their contact lists as well. </a:t>
            </a:r>
          </a:p>
          <a:p>
            <a:pPr eaLnBrk="1" hangingPunct="1"/>
            <a:endParaRPr lang="en-US" sz="1200" dirty="0"/>
          </a:p>
          <a:p>
            <a:pPr eaLnBrk="1" hangingPunct="1"/>
            <a:r>
              <a:rPr lang="en-US" sz="1200" dirty="0"/>
              <a:t>Copies to project officers and the grant’s Authorized or Certifying Representative are included on some email notifications.</a:t>
            </a:r>
          </a:p>
        </p:txBody>
      </p:sp>
    </p:spTree>
    <p:extLst>
      <p:ext uri="{BB962C8B-B14F-4D97-AF65-F5344CB8AC3E}">
        <p14:creationId xmlns:p14="http://schemas.microsoft.com/office/powerpoint/2010/main" val="8483530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51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Because scholars will need to login to the PDPDCS for several years after they finish the training program, please use a personal email address for your scholars instead of their school email address. If the scholar has multiple emails, please include a second email address in the alternate email field so our Help Desk and support team can verify the scholar should the need arise. </a:t>
            </a:r>
          </a:p>
          <a:p>
            <a:pPr eaLnBrk="1" hangingPunct="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highly recommend that you ask scholars to log in to PDPDCS </a:t>
            </a:r>
            <a:r>
              <a:rPr lang="en-US" sz="1200" b="1" dirty="0"/>
              <a:t>each year </a:t>
            </a:r>
            <a:r>
              <a:rPr lang="en-US" sz="1200" dirty="0"/>
              <a:t>while they are still enrolled in the degree program and receiving scholar support, so they become familiar with the system while still with you. </a:t>
            </a:r>
            <a:endParaRPr lang="en-US" dirty="0"/>
          </a:p>
        </p:txBody>
      </p:sp>
    </p:spTree>
    <p:extLst>
      <p:ext uri="{BB962C8B-B14F-4D97-AF65-F5344CB8AC3E}">
        <p14:creationId xmlns:p14="http://schemas.microsoft.com/office/powerpoint/2010/main" val="41451955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146151C9-2478-4127-8785-03987558B046}"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
        <p:nvSpPr>
          <p:cNvPr id="68612" name="Notes Placeholder 1"/>
          <p:cNvSpPr>
            <a:spLocks noGrp="1"/>
          </p:cNvSpPr>
          <p:nvPr>
            <p:ph type="body" idx="1"/>
          </p:nvPr>
        </p:nvSpPr>
        <p:spPr bwMode="auto">
          <a:xfrm>
            <a:off x="685800" y="4572001"/>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t>[As an OSEP grantee, you are required to submit data for continuation funding and other reporting, such as performance measures and service obligation. </a:t>
            </a:r>
          </a:p>
          <a:p>
            <a:endParaRPr lang="en-US" altLang="en-US" sz="1200" dirty="0"/>
          </a:p>
          <a:p>
            <a:r>
              <a:rPr lang="en-US" altLang="en-US" sz="1200" dirty="0"/>
              <a:t>Failure to submit data or submit data on time can be considered in determining your ability to obtain future grants not only from OSEP by from other Department programs.</a:t>
            </a:r>
          </a:p>
          <a:p>
            <a:endParaRPr lang="en-US" altLang="en-US" sz="1800" dirty="0"/>
          </a:p>
        </p:txBody>
      </p:sp>
    </p:spTree>
    <p:extLst>
      <p:ext uri="{BB962C8B-B14F-4D97-AF65-F5344CB8AC3E}">
        <p14:creationId xmlns:p14="http://schemas.microsoft.com/office/powerpoint/2010/main" val="19780666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latin typeface="+mn-lt"/>
              </a:rPr>
              <a:t>It is up to the grantee to ensure that scholars are enrolled with enough time, funding, and support to complete the training program within the grant project period. Please make sure you are making these timing considerations when recruiting. </a:t>
            </a:r>
          </a:p>
          <a:p>
            <a:pPr eaLnBrk="1" hangingPunct="1">
              <a:spcBef>
                <a:spcPct val="0"/>
              </a:spcBef>
            </a:pPr>
            <a:endParaRPr lang="en-US" sz="1200" b="0" i="0" dirty="0">
              <a:solidFill>
                <a:srgbClr val="222222"/>
              </a:solidFill>
              <a:effectLst/>
              <a:latin typeface="+mn-lt"/>
            </a:endParaRPr>
          </a:p>
          <a:p>
            <a:pPr eaLnBrk="1" hangingPunct="1">
              <a:spcBef>
                <a:spcPct val="0"/>
              </a:spcBef>
            </a:pPr>
            <a:r>
              <a:rPr lang="en-US" sz="1200" b="0" i="0" dirty="0">
                <a:solidFill>
                  <a:srgbClr val="222222"/>
                </a:solidFill>
                <a:effectLst/>
                <a:latin typeface="+mn-lt"/>
              </a:rPr>
              <a:t>You need to manage the grant so that all scholars complete the program before the grant ends. A Department priority over the past several years is for projects to end within the established grant project period. OSEP may consider grantees request for a one-time, no cost extension to allow more time –up to 12 months, no new money– for scholars to complete the preparation program and graduate.  We want scholars to “complete” the program and be counted as program completers! </a:t>
            </a:r>
          </a:p>
          <a:p>
            <a:pPr eaLnBrk="1" hangingPunct="1">
              <a:spcBef>
                <a:spcPct val="0"/>
              </a:spcBef>
            </a:pPr>
            <a:endParaRPr lang="en-US" sz="1200" b="0" i="0" dirty="0">
              <a:solidFill>
                <a:srgbClr val="222222"/>
              </a:solidFill>
              <a:effectLst/>
              <a:latin typeface="+mn-lt"/>
            </a:endParaRPr>
          </a:p>
          <a:p>
            <a:pPr eaLnBrk="1" hangingPunct="1">
              <a:spcBef>
                <a:spcPct val="0"/>
              </a:spcBef>
            </a:pPr>
            <a:r>
              <a:rPr lang="en-US" sz="1200" b="0" i="0" dirty="0">
                <a:solidFill>
                  <a:srgbClr val="222222"/>
                </a:solidFill>
                <a:effectLst/>
                <a:latin typeface="+mn-lt"/>
              </a:rPr>
              <a:t>A second no-cost extension is unlikely to be approved. Once again, it is important that scholars are recruited and can complete their training program by the end of the grant project </a:t>
            </a:r>
            <a:r>
              <a:rPr lang="en-US" sz="1800" b="0" i="0" dirty="0">
                <a:solidFill>
                  <a:srgbClr val="222222"/>
                </a:solidFill>
                <a:effectLst/>
                <a:latin typeface="Calibri" panose="020F0502020204030204" pitchFamily="34" charset="0"/>
              </a:rPr>
              <a:t>period. </a:t>
            </a:r>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47B07719-FD95-431D-9506-BFD40C2FB9F1}"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Tree>
    <p:extLst>
      <p:ext uri="{BB962C8B-B14F-4D97-AF65-F5344CB8AC3E}">
        <p14:creationId xmlns:p14="http://schemas.microsoft.com/office/powerpoint/2010/main" val="139204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latin typeface="+mn-lt"/>
              </a:rPr>
              <a:t>When OSEP funding ends, at the conclusion of a grant, it is the responsibility of the grantee to “exit” all scholars in PDPDCS.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latin typeface="+mn-lt"/>
              </a:rPr>
              <a:t>ALL scholars MUST sign an Exit Certification upon exiting the program. A scholar that will still be enrolled in the program after funding ends should still be exited from PDPDCS. </a:t>
            </a:r>
          </a:p>
          <a:p>
            <a:pPr eaLnBrk="1" hangingPunct="1">
              <a:spcBef>
                <a:spcPct val="0"/>
              </a:spcBef>
            </a:pPr>
            <a:endParaRPr lang="en-US" altLang="en-US"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latin typeface="+mn-lt"/>
              </a:rPr>
              <a:t>If the “exited without completion” status is selected for a scholar, you will be prompted to enter the reasoning. There are a few of the many potential options shown on the slide, but if your grant has ended, please select that option. </a:t>
            </a:r>
          </a:p>
          <a:p>
            <a:pPr eaLnBrk="1" hangingPunct="1">
              <a:spcBef>
                <a:spcPct val="0"/>
              </a:spcBef>
            </a:pPr>
            <a:endParaRPr lang="en-US" altLang="en-US"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latin typeface="+mn-lt"/>
              </a:rPr>
              <a:t>If scholars are still enrolled at the time the grant ends, PDPDCS staff will contact you and your OSEP Project Officer to resolve scholar records. </a:t>
            </a:r>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47B07719-FD95-431D-9506-BFD40C2FB9F1}" type="slidenum">
              <a:rPr lang="en-US" altLang="en-US">
                <a:latin typeface="Calibri" panose="020F0502020204030204" pitchFamily="34" charset="0"/>
              </a:rPr>
              <a:pPr eaLnBrk="1" hangingPunct="1"/>
              <a:t>54</a:t>
            </a:fld>
            <a:endParaRPr lang="en-US" altLang="en-US">
              <a:latin typeface="Calibri" panose="020F0502020204030204" pitchFamily="34" charset="0"/>
            </a:endParaRPr>
          </a:p>
        </p:txBody>
      </p:sp>
    </p:spTree>
    <p:extLst>
      <p:ext uri="{BB962C8B-B14F-4D97-AF65-F5344CB8AC3E}">
        <p14:creationId xmlns:p14="http://schemas.microsoft.com/office/powerpoint/2010/main" val="4072512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536188B9-F815-4DD7-8DC8-124AD6D06D73}" type="slidenum">
              <a:rPr lang="en-US" altLang="en-US">
                <a:latin typeface="Calibri" panose="020F0502020204030204" pitchFamily="34" charset="0"/>
              </a:rPr>
              <a:pPr eaLnBrk="1" hangingPunct="1"/>
              <a:t>55</a:t>
            </a:fld>
            <a:endParaRPr lang="en-US" altLang="en-US">
              <a:latin typeface="Calibri" panose="020F0502020204030204" pitchFamily="34" charset="0"/>
            </a:endParaRPr>
          </a:p>
        </p:txBody>
      </p:sp>
      <p:sp>
        <p:nvSpPr>
          <p:cNvPr id="64517" name="Notes Placeholder 1"/>
          <p:cNvSpPr>
            <a:spLocks noGrp="1"/>
          </p:cNvSpPr>
          <p:nvPr>
            <p:ph type="body" idx="1"/>
          </p:nvPr>
        </p:nvSpPr>
        <p:spPr bwMode="auto">
          <a:xfrm>
            <a:off x="533401" y="4038601"/>
            <a:ext cx="6140450" cy="6934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sz="1200" dirty="0">
                <a:latin typeface="+mn-lt"/>
              </a:rPr>
              <a:t>As mentioned at the beginning of this presentation, there are several performance measures that OSEP reports on annually that are based on employment data reported by the scholars. These data have had significant issues in recent years because scholars are not logging into the PDPDCS and submitting their employment information. We need to your help communicating with scholars. Please communicate to scholars the importance of service obligation, and how to login to PDPDCS, report employment, and get employer verification. Results on GPRA performance measures will impact future funding of this discretionary grant program and others that benefit in our field. </a:t>
            </a:r>
          </a:p>
          <a:p>
            <a:pPr>
              <a:defRPr/>
            </a:pPr>
            <a:endParaRPr lang="en-US" altLang="en-US" sz="1200" dirty="0">
              <a:latin typeface="+mn-lt"/>
            </a:endParaRPr>
          </a:p>
          <a:p>
            <a:pPr>
              <a:defRPr/>
            </a:pPr>
            <a:r>
              <a:rPr lang="en-US" altLang="en-US" sz="1200" dirty="0">
                <a:latin typeface="+mn-lt"/>
              </a:rPr>
              <a:t>Scholars who do not submit eligible employment information that is verified by their employer by the time their service obligation must be fulfilled are not in compliance and will be referred for repayment. </a:t>
            </a:r>
          </a:p>
          <a:p>
            <a:pPr>
              <a:defRPr/>
            </a:pPr>
            <a:endParaRPr lang="en-US" altLang="en-US" sz="1200" dirty="0">
              <a:latin typeface="+mn-lt"/>
            </a:endParaRPr>
          </a:p>
          <a:p>
            <a:pPr>
              <a:defRPr/>
            </a:pPr>
            <a:r>
              <a:rPr lang="en-US" altLang="en-US" sz="1200" dirty="0">
                <a:latin typeface="+mn-lt"/>
              </a:rPr>
              <a:t>We have several resources available on the Training and Resources page of the PDPDCS for scholars that you should encourage your scholars to view. Please note we will be updating the Training Page in the coming months to make it easier to locate the resources you are seeking. </a:t>
            </a:r>
          </a:p>
          <a:p>
            <a:pPr>
              <a:defRPr/>
            </a:pPr>
            <a:endParaRPr lang="en-US" altLang="en-US" sz="1200" dirty="0">
              <a:latin typeface="+mn-lt"/>
            </a:endParaRPr>
          </a:p>
          <a:p>
            <a:pPr marL="0" lvl="1">
              <a:defRPr/>
            </a:pPr>
            <a:r>
              <a:rPr lang="en-US" altLang="en-US" sz="1200" dirty="0">
                <a:latin typeface="+mn-lt"/>
              </a:rPr>
              <a:t>We highly recommend that you conduct an exit interview with each of your scholars when they exit the program. During that conversation, remind scholars of their obligation and requirement to login to the PDPDCS and report their employment information. Let scholars know that you will be monitoring their progress until their service obligation is completed and encourage them to stay in touch with you and the program. For example, as their contact information changes (e.g., email addresses change), they must report this change in PDPDCS. </a:t>
            </a:r>
          </a:p>
          <a:p>
            <a:pPr marL="0" lvl="1">
              <a:defRPr/>
            </a:pPr>
            <a:endParaRPr lang="en-US" altLang="en-US" sz="1200" dirty="0">
              <a:latin typeface="+mn-l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rPr>
              <a:t>Lastly, during that interview, you can collect any additional data you need to complete the scholar’s record in the PDPDCS, including information on their measure(s) of skills or knowledge. This is an important measure that has also experienced issues in recent years. Please work with your scholars to obtain and report this information. </a:t>
            </a:r>
          </a:p>
          <a:p>
            <a:pPr marL="0" lvl="1">
              <a:defRPr/>
            </a:pPr>
            <a:endParaRPr lang="en-US" altLang="en-US" sz="1700" b="1" dirty="0"/>
          </a:p>
          <a:p>
            <a:pPr marL="0" lvl="1">
              <a:defRPr/>
            </a:pPr>
            <a:endParaRPr lang="en-US" altLang="en-US" sz="1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Training Page: </a:t>
            </a:r>
            <a:r>
              <a:rPr lang="en-US" dirty="0">
                <a:latin typeface="Montserrat" panose="00000500000000000000" pitchFamily="2" charset="0"/>
                <a:hlinkClick r:id="rId3"/>
              </a:rPr>
              <a:t>https://pdp.ed.gov/OSEP/Home/Training</a:t>
            </a:r>
            <a:r>
              <a:rPr lang="en-US" dirty="0">
                <a:latin typeface="Montserrat" panose="00000500000000000000" pitchFamily="2" charset="0"/>
              </a:rPr>
              <a:t> </a:t>
            </a:r>
            <a:endParaRPr lang="en-US" dirty="0"/>
          </a:p>
          <a:p>
            <a:pPr>
              <a:defRPr/>
            </a:pPr>
            <a:endParaRPr lang="en-US" altLang="en-US" dirty="0"/>
          </a:p>
          <a:p>
            <a:pPr>
              <a:defRPr/>
            </a:pPr>
            <a:endParaRPr lang="en-US" altLang="en-US" dirty="0"/>
          </a:p>
          <a:p>
            <a:pPr>
              <a:defRPr/>
            </a:pPr>
            <a:endParaRPr lang="en-US" altLang="en-US" dirty="0"/>
          </a:p>
          <a:p>
            <a:pPr>
              <a:defRPr/>
            </a:pPr>
            <a:endParaRPr lang="en-US" altLang="en-US" dirty="0"/>
          </a:p>
        </p:txBody>
      </p:sp>
    </p:spTree>
    <p:extLst>
      <p:ext uri="{BB962C8B-B14F-4D97-AF65-F5344CB8AC3E}">
        <p14:creationId xmlns:p14="http://schemas.microsoft.com/office/powerpoint/2010/main" val="2780592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56</a:t>
            </a:fld>
            <a:endParaRPr lang="en-US" dirty="0"/>
          </a:p>
        </p:txBody>
      </p:sp>
    </p:spTree>
    <p:extLst>
      <p:ext uri="{BB962C8B-B14F-4D97-AF65-F5344CB8AC3E}">
        <p14:creationId xmlns:p14="http://schemas.microsoft.com/office/powerpoint/2010/main" val="35239318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A</a:t>
            </a:r>
            <a:r>
              <a:rPr lang="en-US" baseline="0" dirty="0">
                <a:effectLst/>
              </a:rPr>
              <a:t> recording of this webinar will be made available on the website for grantees and staff who missed this training or need a refresher. We will also send you an email from serviceobligation@ed.gov with a link to the recorded training as soon as it is available.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ffectLst/>
              </a:rPr>
              <a:t>In addition, on the website you can find responses </a:t>
            </a:r>
            <a:r>
              <a:rPr lang="en-US" dirty="0">
                <a:effectLst/>
              </a:rPr>
              <a:t>to questions frequently asked by grantees, scholars, and employers regarding program regulations and requirements</a:t>
            </a:r>
            <a:r>
              <a:rPr lang="en-US" baseline="0" dirty="0">
                <a:effectLst/>
              </a:rPr>
              <a:t> pertaining to the grant funding, links to service obligation regulations and Pre-scholarship agreements and Exit Certifications. Our Help Desk is available M-F 8 am to 8pm EST via phone or email. </a:t>
            </a:r>
          </a:p>
          <a:p>
            <a:endParaRPr lang="en-US" baseline="0" dirty="0">
              <a:effectLst/>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57</a:t>
            </a:fld>
            <a:endParaRPr lang="en-US" dirty="0"/>
          </a:p>
        </p:txBody>
      </p:sp>
    </p:spTree>
    <p:extLst>
      <p:ext uri="{BB962C8B-B14F-4D97-AF65-F5344CB8AC3E}">
        <p14:creationId xmlns:p14="http://schemas.microsoft.com/office/powerpoint/2010/main" val="14336892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Grantees are encouraged to use the Required Scholar Information resource to help you gather the information needed to fill out the scholar record in the PDPDCS. This fillable PDF can be sent to scholars to have them enter their contact information, but we highly recommend adhering to privacy protections and using encryption when sending this document back and forth. Please DO NOT send this document to the Help Desk. </a:t>
            </a:r>
          </a:p>
          <a:p>
            <a:endParaRPr lang="en-US" dirty="0"/>
          </a:p>
          <a:p>
            <a:r>
              <a:rPr lang="en-US" dirty="0"/>
              <a:t>Once you have gathered the information from the scholar in this document, you can then use it to complete the scholar’s record in the PDPDCS and submit it. </a:t>
            </a:r>
          </a:p>
        </p:txBody>
      </p:sp>
      <p:sp>
        <p:nvSpPr>
          <p:cNvPr id="4" name="Slide Number Placeholder 3"/>
          <p:cNvSpPr>
            <a:spLocks noGrp="1"/>
          </p:cNvSpPr>
          <p:nvPr>
            <p:ph type="sldNum" sz="quarter" idx="5"/>
          </p:nvPr>
        </p:nvSpPr>
        <p:spPr/>
        <p:txBody>
          <a:bodyPr/>
          <a:lstStyle/>
          <a:p>
            <a:fld id="{E86AF46F-95C2-4F68-8F66-EE18049CE23B}" type="slidenum">
              <a:rPr lang="en-US" smtClean="0"/>
              <a:pPr/>
              <a:t>58</a:t>
            </a:fld>
            <a:endParaRPr lang="en-US" dirty="0"/>
          </a:p>
        </p:txBody>
      </p:sp>
    </p:spTree>
    <p:extLst>
      <p:ext uri="{BB962C8B-B14F-4D97-AF65-F5344CB8AC3E}">
        <p14:creationId xmlns:p14="http://schemas.microsoft.com/office/powerpoint/2010/main" val="8220811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59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1414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mn-lt"/>
              </a:rPr>
              <a:t>We will begin with 325D. The purpose of this priorities is to support </a:t>
            </a:r>
            <a:r>
              <a:rPr lang="en-US" b="1" dirty="0">
                <a:latin typeface="+mn-lt"/>
              </a:rPr>
              <a:t>doctoral degree programs </a:t>
            </a:r>
            <a:r>
              <a:rPr lang="en-US" b="0" dirty="0">
                <a:latin typeface="+mn-lt"/>
              </a:rPr>
              <a:t>(Ph.D. or </a:t>
            </a:r>
            <a:r>
              <a:rPr lang="en-US" b="0" dirty="0" err="1">
                <a:latin typeface="+mn-lt"/>
              </a:rPr>
              <a:t>Ed.D</a:t>
            </a:r>
            <a:r>
              <a:rPr lang="en-US" b="0" dirty="0">
                <a:latin typeface="+mn-lt"/>
              </a:rPr>
              <a:t>) </a:t>
            </a:r>
            <a:r>
              <a:rPr lang="en-US" dirty="0">
                <a:latin typeface="+mn-lt"/>
              </a:rPr>
              <a:t>to prepare and increase the number of personnel who are well-qualified for, and can act effectively in, leadership positions as researchers and special education/early intervention/related services personnel preparers in IHEs, or as leaders in SEAs, LAs under Part C of IDEA, LEAs, or EIS programs, Projects must be designed to prepare graduates for leadership positions as researchers personnel preparers in IHEs, or as leaders in SEAs, LAs, LEAs, or EIS programs. </a:t>
            </a:r>
            <a:endParaRPr lang="en-US" b="0" i="0" u="none" dirty="0">
              <a:latin typeface="+mn-lt"/>
            </a:endParaRPr>
          </a:p>
          <a:p>
            <a:pPr eaLnBrk="1" hangingPunct="1">
              <a:spcBef>
                <a:spcPct val="0"/>
              </a:spcBef>
            </a:pPr>
            <a:endParaRPr lang="en-US" b="0" i="0" u="none" dirty="0">
              <a:latin typeface="+mn-lt"/>
            </a:endParaRPr>
          </a:p>
          <a:p>
            <a:pPr eaLnBrk="1" hangingPunct="1">
              <a:spcBef>
                <a:spcPct val="0"/>
              </a:spcBef>
            </a:pPr>
            <a:r>
              <a:rPr lang="en-US" b="0" i="0" u="none" dirty="0">
                <a:latin typeface="+mn-lt"/>
              </a:rPr>
              <a:t>Link: </a:t>
            </a:r>
            <a:r>
              <a:rPr lang="en-US" dirty="0">
                <a:latin typeface="+mn-lt"/>
                <a:hlinkClick r:id="rId3"/>
              </a:rPr>
              <a:t>Federal Register :: Applications for New Awards; Personnel Development To Improve Services and Results for Children With Disabilities-Preparation of Special Education, Early Intervention, and Related Services Leadership Personnel</a:t>
            </a:r>
            <a:endParaRPr lang="en-US" b="0" i="0" u="none" dirty="0">
              <a:latin typeface="+mn-lt"/>
            </a:endParaRPr>
          </a:p>
        </p:txBody>
      </p:sp>
      <p:sp>
        <p:nvSpPr>
          <p:cNvPr id="4" name="Slide Number Placeholder 3"/>
          <p:cNvSpPr>
            <a:spLocks noGrp="1"/>
          </p:cNvSpPr>
          <p:nvPr>
            <p:ph type="sldNum" sz="quarter" idx="5"/>
          </p:nvPr>
        </p:nvSpPr>
        <p:spPr/>
        <p:txBody>
          <a:bodyPr/>
          <a:lstStyle/>
          <a:p>
            <a:fld id="{E86AF46F-95C2-4F68-8F66-EE18049CE23B}" type="slidenum">
              <a:rPr lang="en-US" smtClean="0"/>
              <a:pPr/>
              <a:t>6</a:t>
            </a:fld>
            <a:endParaRPr lang="en-US" dirty="0"/>
          </a:p>
        </p:txBody>
      </p:sp>
    </p:spTree>
    <p:extLst>
      <p:ext uri="{BB962C8B-B14F-4D97-AF65-F5344CB8AC3E}">
        <p14:creationId xmlns:p14="http://schemas.microsoft.com/office/powerpoint/2010/main" val="143974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The 325K, 325R, and 325M grants are intended to fund </a:t>
            </a:r>
            <a:r>
              <a:rPr lang="en-US" dirty="0">
                <a:latin typeface="+mn-lt"/>
              </a:rPr>
              <a:t>bachelor's degree, certification,</a:t>
            </a:r>
            <a:r>
              <a:rPr lang="en-US" baseline="30000" dirty="0">
                <a:latin typeface="+mn-lt"/>
              </a:rPr>
              <a:t> </a:t>
            </a:r>
            <a:r>
              <a:rPr lang="en-US" dirty="0">
                <a:latin typeface="+mn-lt"/>
              </a:rPr>
              <a:t>master's degree, or educational specialist degree programs. On this slide the highlighted section of the priority indicates the unique aspect for each funding opportunity.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u="none" dirty="0">
              <a:latin typeface="+mn-lt"/>
            </a:endParaRPr>
          </a:p>
          <a:p>
            <a:pPr marL="171450" indent="-171450">
              <a:buFont typeface="Arial" panose="020B0604020202020204" pitchFamily="34" charset="0"/>
              <a:buChar char="•"/>
            </a:pPr>
            <a:r>
              <a:rPr lang="en-US" sz="1200" dirty="0"/>
              <a:t>The 325K grant focuses on preparing </a:t>
            </a:r>
            <a:r>
              <a:rPr lang="en-US" sz="1200" b="1" i="0" dirty="0"/>
              <a:t>early intervention and special education personnel </a:t>
            </a:r>
            <a:r>
              <a:rPr lang="en-US" sz="1200" dirty="0"/>
              <a:t>to serve children with disabilities who have high-intensity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Similarly, the 325R grant focuses on preparing </a:t>
            </a:r>
            <a:r>
              <a:rPr lang="en-US" sz="1200" b="1" i="0" dirty="0"/>
              <a:t>related services personnel </a:t>
            </a:r>
            <a:r>
              <a:rPr lang="en-US" sz="1200" dirty="0"/>
              <a:t>to serve children with disabilities who have high-intensity needs. </a:t>
            </a:r>
          </a:p>
          <a:p>
            <a:pPr marL="171450" indent="-171450">
              <a:buFont typeface="Arial" panose="020B0604020202020204" pitchFamily="34" charset="0"/>
              <a:buChar char="•"/>
            </a:pPr>
            <a:r>
              <a:rPr lang="en-US" sz="1200" dirty="0"/>
              <a:t>The 325M grant funds personnel attending Historically Black Colleges and Universities, Tribally Controlled Colleges and Universities, and other Minority Serving Institutions to serve all children with disabilities. </a:t>
            </a:r>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dirty="0">
                <a:latin typeface="+mn-lt"/>
              </a:rPr>
              <a:t>325K Link: </a:t>
            </a:r>
            <a:r>
              <a:rPr lang="en-US" dirty="0">
                <a:latin typeface="+mn-lt"/>
                <a:hlinkClick r:id="rId3"/>
              </a:rPr>
              <a:t>Federal Register :: Applications for New Awards; Personnel Development To Improve Services and Results for Children With Disabilities-Preparation of Early Intervention and Special Education Personnel Serving Children With Disabilities Who Have High-Intensity Needs</a:t>
            </a: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dirty="0">
                <a:latin typeface="+mn-lt"/>
              </a:rPr>
              <a:t>325R Link: </a:t>
            </a:r>
            <a:r>
              <a:rPr lang="en-US" dirty="0">
                <a:latin typeface="+mn-lt"/>
                <a:hlinkClick r:id="rId4"/>
              </a:rPr>
              <a:t>Federal Register :: Applications for New Awards; Personnel Development To Improve Services and Results for Children With Disabilities-Preparation of Related Services Personnel Serving Children With Disabilities who Have High-Intensity Needs</a:t>
            </a:r>
            <a:endParaRPr lang="en-US" b="0" i="0" u="none"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dirty="0">
                <a:latin typeface="+mn-lt"/>
              </a:rPr>
              <a:t>325M Link: </a:t>
            </a:r>
            <a:r>
              <a:rPr lang="en-US" sz="1200" dirty="0">
                <a:latin typeface="+mn-lt"/>
                <a:hlinkClick r:id="rId5"/>
              </a:rPr>
              <a:t>Federal Register :: Applications for New Awards; Personnel Development To Improve Services and Results for Children With Disabilities-Personnel Preparation of Special Education, Early Intervention, and Related Services Personnel at Historically Black Colleges and Universities, Tribally Controlled Colleges and Universities, and Other Minority Serving Institutions</a:t>
            </a:r>
            <a:endParaRPr lang="en-US" sz="1200" b="0" i="0" u="none" dirty="0">
              <a:latin typeface="+mn-lt"/>
            </a:endParaRP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7</a:t>
            </a:fld>
            <a:endParaRPr lang="en-US" dirty="0"/>
          </a:p>
        </p:txBody>
      </p:sp>
    </p:spTree>
    <p:extLst>
      <p:ext uri="{BB962C8B-B14F-4D97-AF65-F5344CB8AC3E}">
        <p14:creationId xmlns:p14="http://schemas.microsoft.com/office/powerpoint/2010/main" val="74749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The 325K, 325R, and 325M grants are intended to fund </a:t>
            </a:r>
            <a:r>
              <a:rPr lang="en-US" dirty="0">
                <a:latin typeface="+mn-lt"/>
              </a:rPr>
              <a:t>bachelor's degree, certification,</a:t>
            </a:r>
            <a:r>
              <a:rPr lang="en-US" baseline="30000" dirty="0">
                <a:latin typeface="+mn-lt"/>
              </a:rPr>
              <a:t> </a:t>
            </a:r>
            <a:r>
              <a:rPr lang="en-US" dirty="0">
                <a:latin typeface="+mn-lt"/>
              </a:rPr>
              <a:t>master's degree, or educational specialist degree programs. </a:t>
            </a:r>
            <a:r>
              <a:rPr lang="en-US" b="0" i="0" dirty="0">
                <a:solidFill>
                  <a:srgbClr val="000000"/>
                </a:solidFill>
                <a:effectLst/>
                <a:latin typeface="+mn-lt"/>
              </a:rPr>
              <a:t>For the purposes of this priority, ‘‘certification’’ refers to programs of study that lead to State licensure, endorsement, or certification that qualifies graduates to teach or provide services to children with disabilities. Programs that lead to a certificate of completion from IHE but do </a:t>
            </a:r>
            <a:r>
              <a:rPr lang="en-US" b="1" i="0" dirty="0">
                <a:solidFill>
                  <a:srgbClr val="000000"/>
                </a:solidFill>
                <a:effectLst/>
                <a:latin typeface="+mn-lt"/>
              </a:rPr>
              <a:t>not</a:t>
            </a:r>
            <a:r>
              <a:rPr lang="en-US" b="0" i="0" dirty="0">
                <a:solidFill>
                  <a:srgbClr val="000000"/>
                </a:solidFill>
                <a:effectLst/>
                <a:latin typeface="+mn-lt"/>
              </a:rPr>
              <a:t> lead to State licensure, endorsement, or certification, do not qualify.</a:t>
            </a:r>
            <a:endParaRPr lang="en-US" b="0" i="0" u="none" dirty="0">
              <a:latin typeface="+mn-lt"/>
            </a:endParaRPr>
          </a:p>
          <a:p>
            <a:pPr marL="0" indent="0">
              <a:buFont typeface="Arial" panose="020B0604020202020204" pitchFamily="34" charset="0"/>
              <a:buNone/>
            </a:pPr>
            <a:endParaRPr lang="en-US" sz="1200" dirty="0"/>
          </a:p>
          <a:p>
            <a:pPr eaLnBrk="1" hangingPunct="1">
              <a:spcBef>
                <a:spcPct val="0"/>
              </a:spcBef>
            </a:pPr>
            <a:r>
              <a:rPr lang="en-US" sz="1200" dirty="0">
                <a:latin typeface="+mn-lt"/>
              </a:rPr>
              <a:t>Each scholar funded under any of these grants should be prepared </a:t>
            </a:r>
            <a:r>
              <a:rPr lang="en-US" dirty="0">
                <a:latin typeface="+mn-lt"/>
              </a:rPr>
              <a:t>for professional practice in early childhood programs, classrooms, school settings, distance learning environments, and natural environments (the home and community settings in which children with and without disabilities participate). </a:t>
            </a:r>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22222"/>
                </a:solidFill>
                <a:effectLst/>
                <a:latin typeface="Arial" panose="020B0604020202020204" pitchFamily="34" charset="0"/>
              </a:rPr>
              <a:t>325K and 325M programs do allow for dual certification. For example, a 325K project preparing special education personnel may partner with a related services program preparing personnel. In such situations, scholars in the partnering related services degree program may receive scholar support to complete their degree. If you have any questions about the dual certification, please contact your OSEP project officer.</a:t>
            </a:r>
            <a:endParaRPr lang="en-US" sz="1200" dirty="0"/>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8</a:t>
            </a:fld>
            <a:endParaRPr lang="en-US" dirty="0"/>
          </a:p>
        </p:txBody>
      </p:sp>
    </p:spTree>
    <p:extLst>
      <p:ext uri="{BB962C8B-B14F-4D97-AF65-F5344CB8AC3E}">
        <p14:creationId xmlns:p14="http://schemas.microsoft.com/office/powerpoint/2010/main" val="285685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each grant type, Project Directors are required to inform scholars about their service obligation commitment and disburse the “scholar support” provided with federal funds. </a:t>
            </a:r>
          </a:p>
          <a:p>
            <a:endParaRPr lang="en-US" dirty="0"/>
          </a:p>
          <a:p>
            <a:r>
              <a:rPr lang="en-US" dirty="0"/>
              <a:t>To meet the requirements, each scholar must: (a) receive “scholar support” for no less than one academic year, and (b) be eligible to fulfill service obligation requirements following degree program completion. This means you need to enroll your scholars with enough time to complete the program. </a:t>
            </a:r>
          </a:p>
          <a:p>
            <a:endParaRPr lang="en-US" dirty="0"/>
          </a:p>
          <a:p>
            <a:r>
              <a:rPr lang="en-US" dirty="0"/>
              <a:t>We have put a link to the service obligation requirements in the chat box. Please review these - You have the responsibility for ensuring scholars understand the service obligation requirements that come with scholar support.  </a:t>
            </a:r>
          </a:p>
        </p:txBody>
      </p:sp>
      <p:sp>
        <p:nvSpPr>
          <p:cNvPr id="4" name="Slide Number Placeholder 3"/>
          <p:cNvSpPr>
            <a:spLocks noGrp="1"/>
          </p:cNvSpPr>
          <p:nvPr>
            <p:ph type="sldNum" sz="quarter" idx="5"/>
          </p:nvPr>
        </p:nvSpPr>
        <p:spPr/>
        <p:txBody>
          <a:bodyPr/>
          <a:lstStyle/>
          <a:p>
            <a:fld id="{E86AF46F-95C2-4F68-8F66-EE18049CE23B}" type="slidenum">
              <a:rPr lang="en-US" smtClean="0"/>
              <a:pPr/>
              <a:t>9</a:t>
            </a:fld>
            <a:endParaRPr lang="en-US" dirty="0"/>
          </a:p>
        </p:txBody>
      </p:sp>
    </p:spTree>
    <p:extLst>
      <p:ext uri="{BB962C8B-B14F-4D97-AF65-F5344CB8AC3E}">
        <p14:creationId xmlns:p14="http://schemas.microsoft.com/office/powerpoint/2010/main" val="2899792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838200" y="2106168"/>
            <a:ext cx="7620000" cy="30480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47B4A90-9B2F-40F4-BBF3-6E29953403AD}" type="datetime1">
              <a:rPr lang="en-US" smtClean="0"/>
              <a:t>12/19/2023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pic>
        <p:nvPicPr>
          <p:cNvPr id="3" name="Picture 2" descr="Background shows teh Department of Education seal, AnLar, and Westat logos.">
            <a:extLst>
              <a:ext uri="{FF2B5EF4-FFF2-40B4-BE49-F238E27FC236}">
                <a16:creationId xmlns:a16="http://schemas.microsoft.com/office/drawing/2014/main" id="{5AF15345-657C-46BF-AB16-A5D4D8E546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4" y="0"/>
            <a:ext cx="9144000" cy="6858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16000">
              <a:srgbClr val="D4DCEC"/>
            </a:gs>
            <a:gs pos="53746">
              <a:srgbClr val="637D8E"/>
            </a:gs>
            <a:gs pos="97000">
              <a:srgbClr val="1E6083"/>
            </a:gs>
          </a:gsLst>
          <a:lin ang="2700000" scaled="1"/>
          <a:tileRect/>
        </a:gradFill>
        <a:effectLst/>
      </p:bgPr>
    </p:bg>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A6A1E8B1-2E03-4003-A841-3259E68D3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1" cy="1371600"/>
          </a:xfrm>
          <a:prstGeom prst="rect">
            <a:avLst/>
          </a:prstGeom>
        </p:spPr>
      </p:pic>
      <p:sp>
        <p:nvSpPr>
          <p:cNvPr id="8" name="Text Placeholder 7">
            <a:extLst>
              <a:ext uri="{FF2B5EF4-FFF2-40B4-BE49-F238E27FC236}">
                <a16:creationId xmlns:a16="http://schemas.microsoft.com/office/drawing/2014/main" id="{E1A50A8B-0353-4DA0-8B97-38287F86699E}"/>
              </a:ext>
            </a:extLst>
          </p:cNvPr>
          <p:cNvSpPr>
            <a:spLocks noGrp="1"/>
          </p:cNvSpPr>
          <p:nvPr>
            <p:ph type="body" sz="quarter" idx="10" hasCustomPrompt="1"/>
          </p:nvPr>
        </p:nvSpPr>
        <p:spPr>
          <a:xfrm>
            <a:off x="800100" y="2743200"/>
            <a:ext cx="7543800" cy="1371600"/>
          </a:xfrm>
        </p:spPr>
        <p:txBody>
          <a:bodyPr/>
          <a:lstStyle>
            <a:lvl1pPr marL="0" indent="0" algn="ctr">
              <a:buNone/>
              <a:defRPr sz="4000" b="0">
                <a:solidFill>
                  <a:schemeClr val="bg1"/>
                </a:solidFill>
                <a:latin typeface="Montserrat SemiBold" panose="00000700000000000000" pitchFamily="2" charset="0"/>
              </a:defRPr>
            </a:lvl1pPr>
            <a:lvl2pPr algn="ctr">
              <a:buNone/>
              <a:defRPr b="1">
                <a:solidFill>
                  <a:schemeClr val="bg1"/>
                </a:solidFill>
              </a:defRPr>
            </a:lvl2pPr>
            <a:lvl3pPr algn="ctr">
              <a:buNone/>
              <a:defRPr b="1">
                <a:solidFill>
                  <a:schemeClr val="bg1"/>
                </a:solidFill>
              </a:defRPr>
            </a:lvl3pPr>
            <a:lvl4pPr algn="ctr">
              <a:buNone/>
              <a:defRPr b="1">
                <a:solidFill>
                  <a:schemeClr val="bg1"/>
                </a:solidFill>
              </a:defRPr>
            </a:lvl4pPr>
            <a:lvl5pPr algn="ctr">
              <a:buNone/>
              <a:defRPr b="1">
                <a:solidFill>
                  <a:schemeClr val="bg1"/>
                </a:solidFill>
              </a:defRPr>
            </a:lvl5pPr>
          </a:lstStyle>
          <a:p>
            <a:pPr lvl="0"/>
            <a:r>
              <a:rPr lang="en-US" dirty="0"/>
              <a:t>CLICK TO EDIT MASTER TEXT STYLES</a:t>
            </a:r>
          </a:p>
        </p:txBody>
      </p:sp>
      <p:sp>
        <p:nvSpPr>
          <p:cNvPr id="9" name="Footer Placeholder 4">
            <a:extLst>
              <a:ext uri="{FF2B5EF4-FFF2-40B4-BE49-F238E27FC236}">
                <a16:creationId xmlns:a16="http://schemas.microsoft.com/office/drawing/2014/main" id="{493FEC2E-50A9-45CF-924E-35F8700988F4}"/>
              </a:ext>
            </a:extLst>
          </p:cNvPr>
          <p:cNvSpPr>
            <a:spLocks noGrp="1"/>
          </p:cNvSpPr>
          <p:nvPr>
            <p:ph type="ftr" sz="quarter" idx="11"/>
          </p:nvPr>
        </p:nvSpPr>
        <p:spPr>
          <a:xfrm>
            <a:off x="609600" y="6248206"/>
            <a:ext cx="5421083" cy="365125"/>
          </a:xfrm>
        </p:spPr>
        <p:txBody>
          <a:bodyPr/>
          <a:lstStyle>
            <a:lvl1pPr>
              <a:defRPr b="1">
                <a:solidFill>
                  <a:schemeClr val="bg1"/>
                </a:solidFill>
                <a:latin typeface="Montserrat" panose="00000500000000000000" pitchFamily="2" charset="0"/>
              </a:defRPr>
            </a:lvl1pPr>
          </a:lstStyle>
          <a:p>
            <a:endParaRPr lang="en-US" b="1" dirty="0"/>
          </a:p>
        </p:txBody>
      </p:sp>
      <p:sp>
        <p:nvSpPr>
          <p:cNvPr id="10" name="Date Placeholder 3">
            <a:extLst>
              <a:ext uri="{FF2B5EF4-FFF2-40B4-BE49-F238E27FC236}">
                <a16:creationId xmlns:a16="http://schemas.microsoft.com/office/drawing/2014/main" id="{E254F499-2D64-4101-9CD1-ED108E7725D5}"/>
              </a:ext>
            </a:extLst>
          </p:cNvPr>
          <p:cNvSpPr>
            <a:spLocks noGrp="1"/>
          </p:cNvSpPr>
          <p:nvPr>
            <p:ph type="dt" sz="half" idx="12"/>
          </p:nvPr>
        </p:nvSpPr>
        <p:spPr>
          <a:xfrm>
            <a:off x="6096000" y="6248400"/>
            <a:ext cx="2667000" cy="365125"/>
          </a:xfrm>
        </p:spPr>
        <p:txBody>
          <a:bodyPr/>
          <a:lstStyle>
            <a:lvl1pPr>
              <a:defRPr>
                <a:solidFill>
                  <a:schemeClr val="bg1"/>
                </a:solidFill>
                <a:latin typeface="Montserrat" panose="00000500000000000000" pitchFamily="2" charset="0"/>
              </a:defRPr>
            </a:lvl1pPr>
          </a:lstStyle>
          <a:p>
            <a:fld id="{CC105119-E232-4546-9599-52A70451804B}" type="datetime1">
              <a:rPr lang="en-US" smtClean="0"/>
              <a:pPr/>
              <a:t>12/19/2023</a:t>
            </a:fld>
            <a:endParaRPr lang="en-US" dirty="0"/>
          </a:p>
        </p:txBody>
      </p:sp>
      <p:pic>
        <p:nvPicPr>
          <p:cNvPr id="11" name="Picture 10" descr="AnLar and Westat logos">
            <a:extLst>
              <a:ext uri="{FF2B5EF4-FFF2-40B4-BE49-F238E27FC236}">
                <a16:creationId xmlns:a16="http://schemas.microsoft.com/office/drawing/2014/main" id="{ADCDA49C-FB90-4E5B-95B5-28365ED7D3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6141842"/>
            <a:ext cx="1002234" cy="563757"/>
          </a:xfrm>
          <a:prstGeom prst="rect">
            <a:avLst/>
          </a:prstGeom>
        </p:spPr>
      </p:pic>
    </p:spTree>
    <p:extLst>
      <p:ext uri="{BB962C8B-B14F-4D97-AF65-F5344CB8AC3E}">
        <p14:creationId xmlns:p14="http://schemas.microsoft.com/office/powerpoint/2010/main" val="49827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52400"/>
            <a:ext cx="8458200" cy="990600"/>
          </a:xfrm>
        </p:spPr>
        <p:txBody>
          <a:bodyPr>
            <a:noAutofit/>
          </a:bodyPr>
          <a:lstStyle>
            <a:lvl1pPr>
              <a:defRPr sz="4000" b="0">
                <a:latin typeface="Montserrat SemiBold" panose="00000700000000000000" pitchFamily="2"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524000"/>
            <a:ext cx="8458200" cy="44958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latin typeface="Montserrat" panose="00000500000000000000" pitchFamily="2" charset="0"/>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325699"/>
            <a:ext cx="609600" cy="3429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D8CC49-79B8-492E-806A-669EC5B077EA}"/>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610600"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1470B57B-6E08-4764-9AAF-340514370180}" type="datetime1">
              <a:rPr lang="en-US" smtClean="0"/>
              <a:t>12/19/2023</a:t>
            </a:fld>
            <a:endParaRPr lang="en-US" dirty="0"/>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
        <p:nvSpPr>
          <p:cNvPr id="14" name="Slide Number Placeholder 5">
            <a:extLst>
              <a:ext uri="{FF2B5EF4-FFF2-40B4-BE49-F238E27FC236}">
                <a16:creationId xmlns:a16="http://schemas.microsoft.com/office/drawing/2014/main" id="{77E6CF1F-EA97-4878-B491-350F856C668A}"/>
              </a:ext>
            </a:extLst>
          </p:cNvPr>
          <p:cNvSpPr txBox="1">
            <a:spLocks/>
          </p:cNvSpPr>
          <p:nvPr userDrawn="1"/>
        </p:nvSpPr>
        <p:spPr>
          <a:xfrm>
            <a:off x="8376559" y="6400800"/>
            <a:ext cx="533400" cy="244476"/>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FEA6AD-5963-42A3-B799-50DDE2FA9A33}" type="slidenum">
              <a:rPr lang="en-US" smtClean="0">
                <a:latin typeface="Montserrat" panose="00000500000000000000" pitchFamily="2" charset="0"/>
              </a:rPr>
              <a:pPr/>
              <a:t>‹#›</a:t>
            </a:fld>
            <a:endParaRPr lang="en-US" dirty="0">
              <a:latin typeface="Montserrat" panose="00000500000000000000" pitchFamily="2" charset="0"/>
            </a:endParaRPr>
          </a:p>
        </p:txBody>
      </p:sp>
      <p:pic>
        <p:nvPicPr>
          <p:cNvPr id="15" name="Picture 14" descr="AnLar and Westat logos">
            <a:extLst>
              <a:ext uri="{FF2B5EF4-FFF2-40B4-BE49-F238E27FC236}">
                <a16:creationId xmlns:a16="http://schemas.microsoft.com/office/drawing/2014/main" id="{A63E9FE3-7C85-407F-997F-8213B8C4F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325699"/>
            <a:ext cx="609600" cy="3429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2ED94E3A-4F44-459A-A8C6-0F89DB66A349}" type="datetime1">
              <a:rPr lang="en-US" smtClean="0"/>
              <a:t>12/19/2023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A15FA-BE17-43B8-9BEB-647B1674F305}" type="datetime1">
              <a:rPr lang="en-US" smtClean="0"/>
              <a:t>12/19/2023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28600" y="228600"/>
            <a:ext cx="8610600" cy="990600"/>
          </a:xfrm>
          <a:prstGeom prst="rect">
            <a:avLst/>
          </a:prstGeom>
        </p:spPr>
        <p:txBody>
          <a:bodyPr vert="horz" anchor="ctr">
            <a:noAutofit/>
          </a:bodyPr>
          <a:lstStyle/>
          <a:p>
            <a:r>
              <a:rPr kumimoji="0" lang="en-US" dirty="0"/>
              <a:t>Click to edit Master title style</a:t>
            </a:r>
          </a:p>
        </p:txBody>
      </p:sp>
      <p:sp>
        <p:nvSpPr>
          <p:cNvPr id="13" name="Text Placeholder 12"/>
          <p:cNvSpPr>
            <a:spLocks noGrp="1"/>
          </p:cNvSpPr>
          <p:nvPr>
            <p:ph type="body" idx="1"/>
          </p:nvPr>
        </p:nvSpPr>
        <p:spPr>
          <a:xfrm>
            <a:off x="457200" y="1470466"/>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50D039-AEAE-489C-8573-0583CF0EAFB8}" type="datetime1">
              <a:rPr lang="en-US" smtClean="0"/>
              <a:t>12/19/2023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704" r:id="rId2"/>
    <p:sldLayoutId id="2147483698" r:id="rId3"/>
    <p:sldLayoutId id="2147483700" r:id="rId4"/>
    <p:sldLayoutId id="2147483702" r:id="rId5"/>
    <p:sldLayoutId id="2147483703" r:id="rId6"/>
  </p:sldLayoutIdLst>
  <p:hf hdr="0" ftr="0" dt="0"/>
  <p:txStyles>
    <p:titleStyle>
      <a:lvl1pPr algn="l" rtl="0" eaLnBrk="1" latinLnBrk="0" hangingPunct="1">
        <a:spcBef>
          <a:spcPct val="0"/>
        </a:spcBef>
        <a:buNone/>
        <a:defRPr kumimoji="0" sz="4000" kern="1200">
          <a:solidFill>
            <a:schemeClr val="tx2"/>
          </a:solidFill>
          <a:latin typeface="Montserrat SemiBold" panose="00000700000000000000" pitchFamily="2" charset="0"/>
          <a:ea typeface="+mj-ea"/>
          <a:cs typeface="+mj-cs"/>
        </a:defRPr>
      </a:lvl1pPr>
    </p:titleStyle>
    <p:body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ontserrat" panose="00000500000000000000" pitchFamily="2" charset="0"/>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ontserrat" panose="00000500000000000000" pitchFamily="2" charset="0"/>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ontserrat" panose="00000500000000000000" pitchFamily="2" charset="0"/>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ontserrat" panose="00000500000000000000" pitchFamily="2" charset="0"/>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ontserrat" panose="00000500000000000000" pitchFamily="2"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osepideasthatwork.org/resources-grantees/program-areas/personnel-development-improve-services-and-results-children?tab=pa-measuremen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g5.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hyperlink" Target="https://www.apple.com/ios/app-stor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hyperlink" Target="mailto:paybackobligations@ed.gov" TargetMode="Externa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hyperlink" Target="https://pdp.ed.gov/OSEP/Home/dcsfaq" TargetMode="External"/><Relationship Id="rId4" Type="http://schemas.openxmlformats.org/officeDocument/2006/relationships/hyperlink" Target="https://pdp.ed.gov/OSEP/Home/Trainin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mailto:serviceobligation@ed.gov"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federalregister.gov/select-citation/2020/03/30/34-CFR-304.3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6082" y="3200400"/>
            <a:ext cx="8610600" cy="1219200"/>
          </a:xfrm>
        </p:spPr>
        <p:txBody>
          <a:bodyPr>
            <a:noAutofit/>
          </a:bodyPr>
          <a:lstStyle/>
          <a:p>
            <a:r>
              <a:rPr lang="en-US" sz="3600" dirty="0">
                <a:solidFill>
                  <a:schemeClr val="bg1"/>
                </a:solidFill>
              </a:rPr>
              <a:t>PERSONNEL DEVELOPMENT PROGRAM DATA COLLECTION SYSTEM (PDPDCS)</a:t>
            </a:r>
            <a:br>
              <a:rPr lang="en-US" sz="3600" dirty="0">
                <a:solidFill>
                  <a:schemeClr val="bg1"/>
                </a:solidFill>
              </a:rPr>
            </a:br>
            <a:br>
              <a:rPr lang="en-US" sz="2000" dirty="0">
                <a:solidFill>
                  <a:schemeClr val="bg1"/>
                </a:solidFill>
              </a:rPr>
            </a:br>
            <a:r>
              <a:rPr lang="en-US" sz="1800" dirty="0">
                <a:solidFill>
                  <a:schemeClr val="bg1"/>
                </a:solidFill>
              </a:rPr>
              <a:t>CELIA ROSENQUIST, OSEP</a:t>
            </a:r>
            <a:br>
              <a:rPr lang="en-US" sz="1800" dirty="0">
                <a:solidFill>
                  <a:schemeClr val="bg1"/>
                </a:solidFill>
              </a:rPr>
            </a:br>
            <a:r>
              <a:rPr lang="en-US" sz="1800" dirty="0">
                <a:solidFill>
                  <a:schemeClr val="bg1"/>
                </a:solidFill>
              </a:rPr>
              <a:t>SARAH ALLEN, OSEP	</a:t>
            </a:r>
            <a:br>
              <a:rPr lang="en-US" sz="1800" dirty="0">
                <a:solidFill>
                  <a:schemeClr val="bg1"/>
                </a:solidFill>
              </a:rPr>
            </a:br>
            <a:r>
              <a:rPr lang="en-US" sz="1800" dirty="0">
                <a:solidFill>
                  <a:schemeClr val="bg1"/>
                </a:solidFill>
              </a:rPr>
              <a:t>MICHELLE BLOOM (ANLAR), PROGRAM COORDINATOR</a:t>
            </a:r>
            <a:br>
              <a:rPr lang="en-US" sz="1800" dirty="0">
                <a:solidFill>
                  <a:schemeClr val="bg1"/>
                </a:solidFill>
              </a:rPr>
            </a:br>
            <a:r>
              <a:rPr lang="en-US" sz="1800" dirty="0">
                <a:solidFill>
                  <a:schemeClr val="bg1"/>
                </a:solidFill>
              </a:rPr>
              <a:t>EMILY HARE (WESTAT), PROGRAM COORDINATOR SUPPORT</a:t>
            </a:r>
            <a:br>
              <a:rPr lang="en-US" sz="1800" dirty="0">
                <a:solidFill>
                  <a:schemeClr val="bg1"/>
                </a:solidFill>
              </a:rPr>
            </a:br>
            <a:br>
              <a:rPr lang="en-US" sz="1800" dirty="0">
                <a:solidFill>
                  <a:schemeClr val="bg1"/>
                </a:solidFill>
              </a:rPr>
            </a:br>
            <a:endParaRPr lang="en-US" sz="1800" dirty="0">
              <a:solidFill>
                <a:schemeClr val="bg1"/>
              </a:solidFill>
            </a:endParaRPr>
          </a:p>
        </p:txBody>
      </p:sp>
      <p:sp>
        <p:nvSpPr>
          <p:cNvPr id="3" name="Subtitle 2"/>
          <p:cNvSpPr>
            <a:spLocks noGrp="1"/>
          </p:cNvSpPr>
          <p:nvPr>
            <p:ph type="body" sz="quarter" idx="10"/>
          </p:nvPr>
        </p:nvSpPr>
        <p:spPr>
          <a:xfrm>
            <a:off x="2895600" y="6019800"/>
            <a:ext cx="7543800" cy="2971800"/>
          </a:xfrm>
        </p:spPr>
        <p:txBody>
          <a:bodyPr>
            <a:normAutofit/>
          </a:bodyPr>
          <a:lstStyle/>
          <a:p>
            <a:pPr marL="0" indent="0">
              <a:buNone/>
            </a:pPr>
            <a:r>
              <a:rPr lang="en-US" sz="2800" dirty="0"/>
              <a:t>December 6, 2023</a:t>
            </a:r>
          </a:p>
        </p:txBody>
      </p:sp>
    </p:spTree>
    <p:extLst>
      <p:ext uri="{BB962C8B-B14F-4D97-AF65-F5344CB8AC3E}">
        <p14:creationId xmlns:p14="http://schemas.microsoft.com/office/powerpoint/2010/main" val="2580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7085-3D24-67A8-9662-0942AC2763FF}"/>
              </a:ext>
            </a:extLst>
          </p:cNvPr>
          <p:cNvSpPr>
            <a:spLocks noGrp="1"/>
          </p:cNvSpPr>
          <p:nvPr>
            <p:ph type="title"/>
          </p:nvPr>
        </p:nvSpPr>
        <p:spPr/>
        <p:txBody>
          <a:bodyPr/>
          <a:lstStyle/>
          <a:p>
            <a:r>
              <a:rPr lang="en-US" dirty="0"/>
              <a:t>Scholar Funding</a:t>
            </a:r>
          </a:p>
        </p:txBody>
      </p:sp>
      <p:sp>
        <p:nvSpPr>
          <p:cNvPr id="3" name="Content Placeholder 2">
            <a:extLst>
              <a:ext uri="{FF2B5EF4-FFF2-40B4-BE49-F238E27FC236}">
                <a16:creationId xmlns:a16="http://schemas.microsoft.com/office/drawing/2014/main" id="{EA3A8983-7940-09FC-7203-0CAB48FE2B47}"/>
              </a:ext>
            </a:extLst>
          </p:cNvPr>
          <p:cNvSpPr>
            <a:spLocks noGrp="1"/>
          </p:cNvSpPr>
          <p:nvPr>
            <p:ph sz="quarter" idx="1"/>
          </p:nvPr>
        </p:nvSpPr>
        <p:spPr>
          <a:xfrm>
            <a:off x="304799" y="1371600"/>
            <a:ext cx="8605159" cy="4800600"/>
          </a:xfrm>
        </p:spPr>
        <p:txBody>
          <a:bodyPr>
            <a:normAutofit fontScale="92500" lnSpcReduction="20000"/>
          </a:bodyPr>
          <a:lstStyle/>
          <a:p>
            <a:r>
              <a:rPr lang="en-US" sz="3100" dirty="0"/>
              <a:t>Funding does not need to be uniform for all enrolled scholars, but may include:</a:t>
            </a:r>
          </a:p>
          <a:p>
            <a:pPr lvl="1"/>
            <a:r>
              <a:rPr lang="en-US" sz="2400" dirty="0"/>
              <a:t>Tuition and fees</a:t>
            </a:r>
          </a:p>
          <a:p>
            <a:pPr lvl="1"/>
            <a:r>
              <a:rPr lang="en-US" sz="2400" dirty="0"/>
              <a:t>IHE student health insurance</a:t>
            </a:r>
          </a:p>
          <a:p>
            <a:pPr lvl="1"/>
            <a:r>
              <a:rPr lang="en-US" sz="2400" dirty="0"/>
              <a:t>Books, materials, and supplies</a:t>
            </a:r>
          </a:p>
          <a:p>
            <a:pPr lvl="1"/>
            <a:r>
              <a:rPr lang="en-US" sz="2400" dirty="0"/>
              <a:t>Misc. personal expenses</a:t>
            </a:r>
          </a:p>
          <a:p>
            <a:pPr lvl="1"/>
            <a:r>
              <a:rPr lang="en-US" sz="2400" dirty="0"/>
              <a:t>Dependent or childcare</a:t>
            </a:r>
          </a:p>
          <a:p>
            <a:pPr lvl="1"/>
            <a:r>
              <a:rPr lang="en-US" sz="2400" dirty="0"/>
              <a:t>Room and board</a:t>
            </a:r>
          </a:p>
          <a:p>
            <a:pPr lvl="1"/>
            <a:r>
              <a:rPr lang="en-US" sz="2400" dirty="0"/>
              <a:t>Travel and conference registration</a:t>
            </a:r>
          </a:p>
          <a:p>
            <a:pPr lvl="1"/>
            <a:r>
              <a:rPr lang="en-US" sz="2400" dirty="0"/>
              <a:t>Stipends to support scholars’ completion</a:t>
            </a:r>
          </a:p>
          <a:p>
            <a:r>
              <a:rPr lang="en-US" sz="3100" dirty="0"/>
              <a:t>Do not require scholars to work (e.g., as graduate assistants) as a condition of receiving support</a:t>
            </a:r>
          </a:p>
        </p:txBody>
      </p:sp>
      <p:sp>
        <p:nvSpPr>
          <p:cNvPr id="4" name="Slide Number Placeholder 3">
            <a:extLst>
              <a:ext uri="{FF2B5EF4-FFF2-40B4-BE49-F238E27FC236}">
                <a16:creationId xmlns:a16="http://schemas.microsoft.com/office/drawing/2014/main" id="{CAE9FFD0-ADD4-34E5-40BD-42CE6C25A169}"/>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10</a:t>
            </a:fld>
            <a:endParaRPr lang="en-US" dirty="0"/>
          </a:p>
        </p:txBody>
      </p:sp>
      <p:pic>
        <p:nvPicPr>
          <p:cNvPr id="6" name="Picture 5">
            <a:extLst>
              <a:ext uri="{FF2B5EF4-FFF2-40B4-BE49-F238E27FC236}">
                <a16:creationId xmlns:a16="http://schemas.microsoft.com/office/drawing/2014/main" id="{1B07F603-6744-FE0A-849D-63E89A5555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157" y="-1"/>
            <a:ext cx="1295402" cy="1295402"/>
          </a:xfrm>
          <a:prstGeom prst="rect">
            <a:avLst/>
          </a:prstGeom>
        </p:spPr>
      </p:pic>
    </p:spTree>
    <p:extLst>
      <p:ext uri="{BB962C8B-B14F-4D97-AF65-F5344CB8AC3E}">
        <p14:creationId xmlns:p14="http://schemas.microsoft.com/office/powerpoint/2010/main" val="96141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Scholar Recruitment</a:t>
            </a:r>
            <a:endParaRPr lang="en-US" dirty="0"/>
          </a:p>
        </p:txBody>
      </p:sp>
      <p:sp>
        <p:nvSpPr>
          <p:cNvPr id="3" name="Content Placeholder 2"/>
          <p:cNvSpPr>
            <a:spLocks noGrp="1"/>
          </p:cNvSpPr>
          <p:nvPr>
            <p:ph sz="quarter" idx="1"/>
          </p:nvPr>
        </p:nvSpPr>
        <p:spPr/>
        <p:txBody>
          <a:bodyPr>
            <a:noAutofit/>
          </a:bodyPr>
          <a:lstStyle/>
          <a:p>
            <a:r>
              <a:rPr lang="en-US" sz="2400" dirty="0"/>
              <a:t>Recruit and enroll the proposed number of scholars in the application within the first 12 months of the project</a:t>
            </a:r>
          </a:p>
          <a:p>
            <a:pPr lvl="1"/>
            <a:r>
              <a:rPr lang="en-US" sz="2100" dirty="0"/>
              <a:t>Focus outreach on traditionally underrepresented applicants</a:t>
            </a:r>
          </a:p>
          <a:p>
            <a:r>
              <a:rPr lang="en-US" sz="2400" dirty="0"/>
              <a:t>Prior approval from OSEP project officer required before admitting additional scholars beyond proposed number of scholars </a:t>
            </a:r>
          </a:p>
          <a:p>
            <a:r>
              <a:rPr lang="en-US" sz="2400" dirty="0"/>
              <a:t>Submit a revised project budget if unable to recruit proposed number of scholars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11</a:t>
            </a:fld>
            <a:endParaRPr lang="en-US" dirty="0"/>
          </a:p>
        </p:txBody>
      </p:sp>
      <p:pic>
        <p:nvPicPr>
          <p:cNvPr id="6" name="Picture 5">
            <a:extLst>
              <a:ext uri="{FF2B5EF4-FFF2-40B4-BE49-F238E27FC236}">
                <a16:creationId xmlns:a16="http://schemas.microsoft.com/office/drawing/2014/main" id="{16E444BE-D6AC-AE5E-AD63-ECCD27FA86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8098"/>
            <a:ext cx="1295402" cy="1295402"/>
          </a:xfrm>
          <a:prstGeom prst="rect">
            <a:avLst/>
          </a:prstGeom>
        </p:spPr>
      </p:pic>
    </p:spTree>
    <p:extLst>
      <p:ext uri="{BB962C8B-B14F-4D97-AF65-F5344CB8AC3E}">
        <p14:creationId xmlns:p14="http://schemas.microsoft.com/office/powerpoint/2010/main" val="7670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66569D-DE91-420D-9E72-944CFD2694C5}"/>
              </a:ext>
            </a:extLst>
          </p:cNvPr>
          <p:cNvSpPr>
            <a:spLocks noGrp="1"/>
          </p:cNvSpPr>
          <p:nvPr>
            <p:ph type="title" idx="4294967295"/>
          </p:nvPr>
        </p:nvSpPr>
        <p:spPr>
          <a:xfrm>
            <a:off x="800100" y="2743200"/>
            <a:ext cx="7543800" cy="1600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GRANTEE REPORTING AND  EVALUATION</a:t>
            </a:r>
          </a:p>
        </p:txBody>
      </p:sp>
    </p:spTree>
    <p:extLst>
      <p:ext uri="{BB962C8B-B14F-4D97-AF65-F5344CB8AC3E}">
        <p14:creationId xmlns:p14="http://schemas.microsoft.com/office/powerpoint/2010/main" val="59273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8766419" cy="990600"/>
          </a:xfrm>
        </p:spPr>
        <p:txBody>
          <a:bodyPr>
            <a:normAutofit fontScale="90000"/>
          </a:bodyPr>
          <a:lstStyle/>
          <a:p>
            <a:pPr eaLnBrk="1" fontAlgn="auto" hangingPunct="1">
              <a:spcAft>
                <a:spcPts val="0"/>
              </a:spcAft>
              <a:defRPr/>
            </a:pPr>
            <a:r>
              <a:rPr lang="en-US" dirty="0"/>
              <a:t>PDP Performance Measures Purpose</a:t>
            </a:r>
          </a:p>
        </p:txBody>
      </p:sp>
      <p:graphicFrame>
        <p:nvGraphicFramePr>
          <p:cNvPr id="32773" name="Content Placeholder 2" descr="Helps measure whether the PDP is &#10;meeting its objectives&#10;Demonstrates PROGRAM progress &#10;and effectiveness over time&#10;Used by Congress to determine future &#10;program funding&#10;Required under the Government Performance and Results Act (GPRA)">
            <a:extLst>
              <a:ext uri="{FF2B5EF4-FFF2-40B4-BE49-F238E27FC236}">
                <a16:creationId xmlns:a16="http://schemas.microsoft.com/office/drawing/2014/main" id="{B59BA46A-F782-B26F-5D95-6CCE32FCF9D8}"/>
              </a:ext>
              <a:ext uri="{C183D7F6-B498-43B3-948B-1728B52AA6E4}">
                <adec:decorative xmlns:adec="http://schemas.microsoft.com/office/drawing/2017/decorative" val="0"/>
              </a:ext>
            </a:extLst>
          </p:cNvPr>
          <p:cNvGraphicFramePr>
            <a:graphicFrameLocks noGrp="1"/>
          </p:cNvGraphicFramePr>
          <p:nvPr>
            <p:ph sz="quarter" idx="1"/>
            <p:extLst>
              <p:ext uri="{D42A27DB-BD31-4B8C-83A1-F6EECF244321}">
                <p14:modId xmlns:p14="http://schemas.microsoft.com/office/powerpoint/2010/main" val="682111218"/>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BEC9589E-298F-4CEF-8A24-BA193199BADA}" type="slidenum">
              <a:rPr lang="en-US" altLang="en-US" sz="1200">
                <a:solidFill>
                  <a:srgbClr val="FFFFFF"/>
                </a:solidFill>
              </a:rPr>
              <a:pPr eaLnBrk="1" hangingPunct="1">
                <a:lnSpc>
                  <a:spcPct val="80000"/>
                </a:lnSpc>
              </a:pPr>
              <a:t>13</a:t>
            </a:fld>
            <a:endParaRPr lang="en-US" altLang="en-US" sz="1200">
              <a:solidFill>
                <a:srgbClr val="FFFFFF"/>
              </a:solidFill>
            </a:endParaRPr>
          </a:p>
        </p:txBody>
      </p:sp>
    </p:spTree>
    <p:extLst>
      <p:ext uri="{BB962C8B-B14F-4D97-AF65-F5344CB8AC3E}">
        <p14:creationId xmlns:p14="http://schemas.microsoft.com/office/powerpoint/2010/main" val="4160237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CEC6-EFBF-4FCD-A379-1059366C2C78}"/>
              </a:ext>
            </a:extLst>
          </p:cNvPr>
          <p:cNvSpPr>
            <a:spLocks noGrp="1"/>
          </p:cNvSpPr>
          <p:nvPr>
            <p:ph type="title"/>
          </p:nvPr>
        </p:nvSpPr>
        <p:spPr>
          <a:xfrm>
            <a:off x="76200" y="152400"/>
            <a:ext cx="8915400" cy="990600"/>
          </a:xfrm>
        </p:spPr>
        <p:txBody>
          <a:bodyPr/>
          <a:lstStyle/>
          <a:p>
            <a:r>
              <a:rPr lang="en-US" sz="3600" dirty="0"/>
              <a:t>PDP Government Performance and Results Act (GPRA) Measures</a:t>
            </a:r>
          </a:p>
        </p:txBody>
      </p:sp>
      <p:sp>
        <p:nvSpPr>
          <p:cNvPr id="3" name="Content Placeholder 2">
            <a:extLst>
              <a:ext uri="{FF2B5EF4-FFF2-40B4-BE49-F238E27FC236}">
                <a16:creationId xmlns:a16="http://schemas.microsoft.com/office/drawing/2014/main" id="{95DAFDE0-B785-4A74-B40E-9CBB757E2477}"/>
              </a:ext>
            </a:extLst>
          </p:cNvPr>
          <p:cNvSpPr>
            <a:spLocks noGrp="1"/>
          </p:cNvSpPr>
          <p:nvPr>
            <p:ph sz="quarter" idx="1"/>
          </p:nvPr>
        </p:nvSpPr>
        <p:spPr/>
        <p:txBody>
          <a:bodyPr>
            <a:normAutofit/>
          </a:bodyPr>
          <a:lstStyle/>
          <a:p>
            <a:r>
              <a:rPr lang="en-US" b="1" dirty="0"/>
              <a:t>Sources of Data:</a:t>
            </a:r>
          </a:p>
          <a:p>
            <a:pPr lvl="1">
              <a:spcBef>
                <a:spcPts val="600"/>
              </a:spcBef>
            </a:pPr>
            <a:r>
              <a:rPr lang="en-US" dirty="0"/>
              <a:t>Grantee enters data in PDPDCS for each scholar receiving support on grant at -   </a:t>
            </a:r>
          </a:p>
          <a:p>
            <a:pPr lvl="2">
              <a:spcBef>
                <a:spcPts val="600"/>
              </a:spcBef>
              <a:buFont typeface="Courier New" panose="02070309020205020404" pitchFamily="49" charset="0"/>
              <a:buChar char="o"/>
            </a:pPr>
            <a:r>
              <a:rPr lang="en-US" dirty="0"/>
              <a:t>Enrollment, </a:t>
            </a:r>
          </a:p>
          <a:p>
            <a:pPr lvl="2">
              <a:spcBef>
                <a:spcPts val="600"/>
              </a:spcBef>
              <a:buFont typeface="Courier New" panose="02070309020205020404" pitchFamily="49" charset="0"/>
              <a:buChar char="o"/>
            </a:pPr>
            <a:r>
              <a:rPr lang="en-US" dirty="0"/>
              <a:t>Annually during enrollment, and </a:t>
            </a:r>
          </a:p>
          <a:p>
            <a:pPr lvl="2">
              <a:spcBef>
                <a:spcPts val="600"/>
              </a:spcBef>
              <a:buFont typeface="Courier New" panose="02070309020205020404" pitchFamily="49" charset="0"/>
              <a:buChar char="o"/>
            </a:pPr>
            <a:r>
              <a:rPr lang="en-US" dirty="0"/>
              <a:t>Exit (e.g., complete degree program)</a:t>
            </a:r>
          </a:p>
          <a:p>
            <a:pPr lvl="1">
              <a:spcBef>
                <a:spcPts val="1200"/>
              </a:spcBef>
            </a:pPr>
            <a:r>
              <a:rPr lang="en-US" dirty="0"/>
              <a:t>Scholar enters employment information </a:t>
            </a:r>
          </a:p>
          <a:p>
            <a:pPr lvl="1">
              <a:spcBef>
                <a:spcPts val="1200"/>
              </a:spcBef>
            </a:pPr>
            <a:r>
              <a:rPr lang="en-US" dirty="0"/>
              <a:t>Employer(s) verify employment  </a:t>
            </a:r>
          </a:p>
        </p:txBody>
      </p:sp>
      <p:sp>
        <p:nvSpPr>
          <p:cNvPr id="4" name="Slide Number Placeholder 3">
            <a:extLst>
              <a:ext uri="{FF2B5EF4-FFF2-40B4-BE49-F238E27FC236}">
                <a16:creationId xmlns:a16="http://schemas.microsoft.com/office/drawing/2014/main" id="{3C66949C-CF81-4685-8ECD-1649A561B2D5}"/>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14</a:t>
            </a:fld>
            <a:endParaRPr lang="en-US" dirty="0"/>
          </a:p>
        </p:txBody>
      </p:sp>
      <p:pic>
        <p:nvPicPr>
          <p:cNvPr id="5" name="Picture 4">
            <a:extLst>
              <a:ext uri="{FF2B5EF4-FFF2-40B4-BE49-F238E27FC236}">
                <a16:creationId xmlns:a16="http://schemas.microsoft.com/office/drawing/2014/main" id="{EE22C277-F79B-D521-A0B6-628C99EE35A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963" y="4294632"/>
            <a:ext cx="1600200" cy="1600200"/>
          </a:xfrm>
          <a:prstGeom prst="rect">
            <a:avLst/>
          </a:prstGeom>
        </p:spPr>
      </p:pic>
    </p:spTree>
    <p:extLst>
      <p:ext uri="{BB962C8B-B14F-4D97-AF65-F5344CB8AC3E}">
        <p14:creationId xmlns:p14="http://schemas.microsoft.com/office/powerpoint/2010/main" val="3398456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F215907-D827-42DA-96A2-D6FA3948762F}"/>
              </a:ext>
            </a:extLst>
          </p:cNvPr>
          <p:cNvSpPr>
            <a:spLocks noGrp="1"/>
          </p:cNvSpPr>
          <p:nvPr>
            <p:ph type="title"/>
          </p:nvPr>
        </p:nvSpPr>
        <p:spPr>
          <a:xfrm>
            <a:off x="304800" y="152400"/>
            <a:ext cx="8839200" cy="990600"/>
          </a:xfrm>
        </p:spPr>
        <p:txBody>
          <a:bodyPr>
            <a:noAutofit/>
          </a:bodyPr>
          <a:lstStyle/>
          <a:p>
            <a:pPr eaLnBrk="1" fontAlgn="auto" hangingPunct="1">
              <a:spcAft>
                <a:spcPts val="0"/>
              </a:spcAft>
              <a:defRPr/>
            </a:pPr>
            <a:r>
              <a:rPr lang="en-US" sz="3600" dirty="0"/>
              <a:t>PDP PROGRAM Performance Measure 1</a:t>
            </a:r>
          </a:p>
        </p:txBody>
      </p:sp>
      <p:sp>
        <p:nvSpPr>
          <p:cNvPr id="33795" name="Content Placeholder 2"/>
          <p:cNvSpPr>
            <a:spLocks noGrp="1"/>
          </p:cNvSpPr>
          <p:nvPr>
            <p:ph sz="quarter" idx="1"/>
          </p:nvPr>
        </p:nvSpPr>
        <p:spPr>
          <a:xfrm>
            <a:off x="304800" y="1447800"/>
            <a:ext cx="8458200" cy="4648200"/>
          </a:xfrm>
        </p:spPr>
        <p:txBody>
          <a:bodyPr>
            <a:noAutofit/>
          </a:bodyPr>
          <a:lstStyle/>
          <a:p>
            <a:pPr marL="319088" indent="-319088" defTabSz="622300"/>
            <a:r>
              <a:rPr lang="en-US" sz="2600" dirty="0"/>
              <a:t>The percentage of preparation programs that incorporate evidence-based practices into their curricula.</a:t>
            </a:r>
          </a:p>
          <a:p>
            <a:pPr marL="319088" indent="-319088" defTabSz="622300"/>
            <a:r>
              <a:rPr lang="en-US" sz="2600" b="1" dirty="0"/>
              <a:t>Source of data: </a:t>
            </a:r>
            <a:r>
              <a:rPr lang="en-US" altLang="en-US" sz="2600" dirty="0"/>
              <a:t>Expert panel review of syllabi from PDP grantees conducted one year following the grant award.</a:t>
            </a:r>
          </a:p>
          <a:p>
            <a:pPr marL="581343" lvl="1" indent="-280988">
              <a:spcBef>
                <a:spcPts val="600"/>
              </a:spcBef>
              <a:buFont typeface="Wingdings" panose="05000000000000000000" pitchFamily="2" charset="2"/>
              <a:buChar char="Ø"/>
            </a:pPr>
            <a:r>
              <a:rPr lang="en-US" altLang="en-US" sz="2400" dirty="0"/>
              <a:t>Syllabi from FY 2022 grants will be </a:t>
            </a:r>
          </a:p>
          <a:p>
            <a:pPr marL="300355" lvl="1" indent="0">
              <a:spcBef>
                <a:spcPts val="600"/>
              </a:spcBef>
              <a:buNone/>
            </a:pPr>
            <a:r>
              <a:rPr lang="en-US" altLang="en-US" sz="2400" dirty="0"/>
              <a:t>	reviewed &amp; results reported in FY 2023</a:t>
            </a:r>
          </a:p>
          <a:p>
            <a:pPr marL="581343" lvl="1" indent="-280988">
              <a:spcBef>
                <a:spcPts val="600"/>
              </a:spcBef>
              <a:buFont typeface="Wingdings" panose="05000000000000000000" pitchFamily="2" charset="2"/>
              <a:buChar char="Ø"/>
            </a:pPr>
            <a:r>
              <a:rPr lang="en-US" sz="2400" dirty="0"/>
              <a:t>Syllabi submitted in application AND new or revised syllabi submitted to OSEP will be used </a:t>
            </a:r>
          </a:p>
          <a:p>
            <a:pPr marL="581343" lvl="1" indent="-280988">
              <a:spcBef>
                <a:spcPts val="600"/>
              </a:spcBef>
              <a:buFont typeface="Wingdings" panose="05000000000000000000" pitchFamily="2" charset="2"/>
              <a:buChar char="Ø"/>
            </a:pPr>
            <a:r>
              <a:rPr lang="en-US" sz="2400" dirty="0"/>
              <a:t>More information will follow in Year 1</a:t>
            </a:r>
          </a:p>
          <a:p>
            <a:pPr marL="300355" lvl="1" indent="0">
              <a:spcBef>
                <a:spcPts val="600"/>
              </a:spcBef>
              <a:buNone/>
            </a:pPr>
            <a:endParaRPr lang="en-US" sz="24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46824244-BBEF-485B-B8F8-786F995D0C33}" type="slidenum">
              <a:rPr lang="en-US" altLang="en-US" sz="1200">
                <a:solidFill>
                  <a:srgbClr val="FFFFFF"/>
                </a:solidFill>
              </a:rPr>
              <a:pPr eaLnBrk="1" hangingPunct="1">
                <a:lnSpc>
                  <a:spcPct val="80000"/>
                </a:lnSpc>
              </a:pPr>
              <a:t>15</a:t>
            </a:fld>
            <a:endParaRPr lang="en-US" altLang="en-US" sz="1200">
              <a:solidFill>
                <a:srgbClr val="FFFFFF"/>
              </a:solidFill>
            </a:endParaRPr>
          </a:p>
        </p:txBody>
      </p:sp>
      <p:pic>
        <p:nvPicPr>
          <p:cNvPr id="12" name="Picture 11">
            <a:extLst>
              <a:ext uri="{FF2B5EF4-FFF2-40B4-BE49-F238E27FC236}">
                <a16:creationId xmlns:a16="http://schemas.microsoft.com/office/drawing/2014/main" id="{70CA6E4C-F9F7-4F38-B1A3-3F21B5B5051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337" y="3200400"/>
            <a:ext cx="1694622" cy="1694622"/>
          </a:xfrm>
          <a:prstGeom prst="rect">
            <a:avLst/>
          </a:prstGeom>
        </p:spPr>
      </p:pic>
    </p:spTree>
    <p:extLst>
      <p:ext uri="{BB962C8B-B14F-4D97-AF65-F5344CB8AC3E}">
        <p14:creationId xmlns:p14="http://schemas.microsoft.com/office/powerpoint/2010/main" val="1964347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8839201" cy="990600"/>
          </a:xfrm>
        </p:spPr>
        <p:txBody>
          <a:bodyPr>
            <a:noAutofit/>
          </a:bodyPr>
          <a:lstStyle/>
          <a:p>
            <a:pPr>
              <a:defRPr/>
            </a:pPr>
            <a:r>
              <a:rPr lang="en-US" altLang="en-US" sz="3600" dirty="0"/>
              <a:t>PDP PROGRAM Performance Measure 2</a:t>
            </a:r>
            <a:endParaRPr lang="en-US" sz="3600" i="1" dirty="0"/>
          </a:p>
        </p:txBody>
      </p:sp>
      <p:sp>
        <p:nvSpPr>
          <p:cNvPr id="38915" name="Content Placeholder 2"/>
          <p:cNvSpPr>
            <a:spLocks noGrp="1"/>
          </p:cNvSpPr>
          <p:nvPr>
            <p:ph sz="quarter" idx="1"/>
          </p:nvPr>
        </p:nvSpPr>
        <p:spPr>
          <a:xfrm>
            <a:off x="228599" y="1524000"/>
            <a:ext cx="8571845" cy="4495800"/>
          </a:xfrm>
        </p:spPr>
        <p:txBody>
          <a:bodyPr>
            <a:noAutofit/>
          </a:bodyPr>
          <a:lstStyle/>
          <a:p>
            <a:pPr>
              <a:spcBef>
                <a:spcPts val="600"/>
              </a:spcBef>
            </a:pPr>
            <a:r>
              <a:rPr lang="en-US" sz="2600" dirty="0"/>
              <a:t>The percentage of scholars completing preparation programs who are knowledgeable and skilled in evidence-based practices for children with disabilities.</a:t>
            </a:r>
          </a:p>
          <a:p>
            <a:pPr>
              <a:spcBef>
                <a:spcPts val="600"/>
              </a:spcBef>
            </a:pPr>
            <a:r>
              <a:rPr lang="en-US" altLang="en-US" sz="2600" b="1" dirty="0"/>
              <a:t>Source of Data: </a:t>
            </a:r>
            <a:r>
              <a:rPr lang="en-US" altLang="en-US" sz="2600" dirty="0"/>
              <a:t>Grantees enter data into the PDPDCS regarding scholar’s exit/completion status and their chosen measure. </a:t>
            </a:r>
            <a:endParaRPr lang="en-US" sz="2600" dirty="0"/>
          </a:p>
          <a:p>
            <a:pPr lvl="1">
              <a:spcBef>
                <a:spcPts val="600"/>
              </a:spcBef>
              <a:buFont typeface="Wingdings" panose="05000000000000000000" pitchFamily="2" charset="2"/>
              <a:buChar char="Ø"/>
            </a:pPr>
            <a:r>
              <a:rPr lang="en-US" sz="2300" dirty="0"/>
              <a:t>Grantees must include at least one </a:t>
            </a:r>
            <a:br>
              <a:rPr lang="en-US" sz="2300" dirty="0"/>
            </a:br>
            <a:r>
              <a:rPr lang="en-US" sz="2300" dirty="0"/>
              <a:t>measure to demonstrate each scholar </a:t>
            </a:r>
            <a:br>
              <a:rPr lang="en-US" sz="2300" dirty="0"/>
            </a:br>
            <a:r>
              <a:rPr lang="en-US" sz="2300" dirty="0"/>
              <a:t>is “knowledgeable and skilled in use </a:t>
            </a:r>
            <a:br>
              <a:rPr lang="en-US" sz="2300" dirty="0"/>
            </a:br>
            <a:r>
              <a:rPr lang="en-US" sz="2300" dirty="0"/>
              <a:t>of EBPs” for children with disabilities.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5CDA87AE-8F42-4D6E-A914-9060440C9359}" type="slidenum">
              <a:rPr lang="en-US" altLang="en-US" sz="1200">
                <a:solidFill>
                  <a:srgbClr val="FFFFFF"/>
                </a:solidFill>
              </a:rPr>
              <a:pPr eaLnBrk="1" hangingPunct="1">
                <a:lnSpc>
                  <a:spcPct val="80000"/>
                </a:lnSpc>
              </a:pPr>
              <a:t>16</a:t>
            </a:fld>
            <a:endParaRPr lang="en-US" altLang="en-US" sz="1200" dirty="0">
              <a:solidFill>
                <a:srgbClr val="FFFFFF"/>
              </a:solidFill>
            </a:endParaRPr>
          </a:p>
        </p:txBody>
      </p:sp>
      <p:grpSp>
        <p:nvGrpSpPr>
          <p:cNvPr id="8" name="Group 7">
            <a:extLst>
              <a:ext uri="{FF2B5EF4-FFF2-40B4-BE49-F238E27FC236}">
                <a16:creationId xmlns:a16="http://schemas.microsoft.com/office/drawing/2014/main" id="{D953A41F-6BD4-4694-8CC8-2FE3801468B1}"/>
              </a:ext>
              <a:ext uri="{C183D7F6-B498-43B3-948B-1728B52AA6E4}">
                <adec:decorative xmlns:adec="http://schemas.microsoft.com/office/drawing/2017/decorative" val="1"/>
              </a:ext>
            </a:extLst>
          </p:cNvPr>
          <p:cNvGrpSpPr/>
          <p:nvPr/>
        </p:nvGrpSpPr>
        <p:grpSpPr>
          <a:xfrm>
            <a:off x="6896100" y="4114800"/>
            <a:ext cx="1747159" cy="1768398"/>
            <a:chOff x="6387830" y="1600200"/>
            <a:chExt cx="2209800" cy="2209800"/>
          </a:xfrm>
        </p:grpSpPr>
        <p:sp>
          <p:nvSpPr>
            <p:cNvPr id="9" name="Oval 8">
              <a:extLst>
                <a:ext uri="{FF2B5EF4-FFF2-40B4-BE49-F238E27FC236}">
                  <a16:creationId xmlns:a16="http://schemas.microsoft.com/office/drawing/2014/main" id="{44863242-FE4B-42B4-BD6A-66FB4A7DB8FD}"/>
                </a:ext>
              </a:extLst>
            </p:cNvPr>
            <p:cNvSpPr/>
            <p:nvPr/>
          </p:nvSpPr>
          <p:spPr>
            <a:xfrm>
              <a:off x="6387830" y="1600200"/>
              <a:ext cx="2209800" cy="2209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0581FB-FCF4-4C20-9490-C4E59FE62BE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1800" y="1952949"/>
              <a:ext cx="1484562" cy="1580502"/>
            </a:xfrm>
            <a:prstGeom prst="rect">
              <a:avLst/>
            </a:prstGeom>
          </p:spPr>
        </p:pic>
      </p:grpSp>
    </p:spTree>
    <p:extLst>
      <p:ext uri="{BB962C8B-B14F-4D97-AF65-F5344CB8AC3E}">
        <p14:creationId xmlns:p14="http://schemas.microsoft.com/office/powerpoint/2010/main" val="42697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ltLang="en-US" sz="3600" dirty="0"/>
              <a:t>PDP GPRA Performance            Measure 2  </a:t>
            </a:r>
            <a:r>
              <a:rPr lang="en-US" altLang="en-US" sz="3200" dirty="0"/>
              <a:t>- </a:t>
            </a:r>
            <a:r>
              <a:rPr lang="en-US" altLang="en-US" sz="3200" i="1" dirty="0"/>
              <a:t>continued</a:t>
            </a:r>
            <a:endParaRPr lang="en-US" sz="3200" i="1" dirty="0"/>
          </a:p>
        </p:txBody>
      </p:sp>
      <p:sp>
        <p:nvSpPr>
          <p:cNvPr id="3" name="TextBox 2">
            <a:extLst>
              <a:ext uri="{FF2B5EF4-FFF2-40B4-BE49-F238E27FC236}">
                <a16:creationId xmlns:a16="http://schemas.microsoft.com/office/drawing/2014/main" id="{829584F1-E005-8B0C-6088-D7C2317AC015}"/>
              </a:ext>
            </a:extLst>
          </p:cNvPr>
          <p:cNvSpPr txBox="1"/>
          <p:nvPr/>
        </p:nvSpPr>
        <p:spPr>
          <a:xfrm>
            <a:off x="876300" y="1522421"/>
            <a:ext cx="7315200" cy="461665"/>
          </a:xfrm>
          <a:prstGeom prst="rect">
            <a:avLst/>
          </a:prstGeom>
          <a:noFill/>
        </p:spPr>
        <p:txBody>
          <a:bodyPr wrap="square" rtlCol="0">
            <a:spAutoFit/>
          </a:bodyPr>
          <a:lstStyle/>
          <a:p>
            <a:pPr algn="ctr"/>
            <a:r>
              <a:rPr lang="en-US" sz="2400" dirty="0">
                <a:solidFill>
                  <a:schemeClr val="tx2"/>
                </a:solidFill>
                <a:latin typeface="Montserrat" panose="00000500000000000000" pitchFamily="2" charset="0"/>
              </a:rPr>
              <a:t>Examples of Measures of Knowledge and Skills</a:t>
            </a:r>
          </a:p>
        </p:txBody>
      </p:sp>
      <p:graphicFrame>
        <p:nvGraphicFramePr>
          <p:cNvPr id="18" name="Table 18">
            <a:extLst>
              <a:ext uri="{FF2B5EF4-FFF2-40B4-BE49-F238E27FC236}">
                <a16:creationId xmlns:a16="http://schemas.microsoft.com/office/drawing/2014/main" id="{67C15C3B-2098-4CD7-BDC1-9E254CAFE708}"/>
              </a:ext>
            </a:extLst>
          </p:cNvPr>
          <p:cNvGraphicFramePr>
            <a:graphicFrameLocks noGrp="1"/>
          </p:cNvGraphicFramePr>
          <p:nvPr>
            <p:ph sz="quarter" idx="1"/>
            <p:extLst>
              <p:ext uri="{D42A27DB-BD31-4B8C-83A1-F6EECF244321}">
                <p14:modId xmlns:p14="http://schemas.microsoft.com/office/powerpoint/2010/main" val="582259559"/>
              </p:ext>
            </p:extLst>
          </p:nvPr>
        </p:nvGraphicFramePr>
        <p:xfrm>
          <a:off x="342900" y="2133600"/>
          <a:ext cx="8458199" cy="3675071"/>
        </p:xfrm>
        <a:graphic>
          <a:graphicData uri="http://schemas.openxmlformats.org/drawingml/2006/table">
            <a:tbl>
              <a:tblPr firstRow="1" bandRow="1">
                <a:tableStyleId>{5C22544A-7EE6-4342-B048-85BDC9FD1C3A}</a:tableStyleId>
              </a:tblPr>
              <a:tblGrid>
                <a:gridCol w="4010353">
                  <a:extLst>
                    <a:ext uri="{9D8B030D-6E8A-4147-A177-3AD203B41FA5}">
                      <a16:colId xmlns:a16="http://schemas.microsoft.com/office/drawing/2014/main" val="173588531"/>
                    </a:ext>
                  </a:extLst>
                </a:gridCol>
                <a:gridCol w="4447846">
                  <a:extLst>
                    <a:ext uri="{9D8B030D-6E8A-4147-A177-3AD203B41FA5}">
                      <a16:colId xmlns:a16="http://schemas.microsoft.com/office/drawing/2014/main" val="1732307246"/>
                    </a:ext>
                  </a:extLst>
                </a:gridCol>
              </a:tblGrid>
              <a:tr h="477872">
                <a:tc>
                  <a:txBody>
                    <a:bodyPr/>
                    <a:lstStyle/>
                    <a:p>
                      <a:pPr algn="ctr">
                        <a:spcBef>
                          <a:spcPts val="600"/>
                        </a:spcBef>
                        <a:spcAft>
                          <a:spcPts val="600"/>
                        </a:spcAft>
                      </a:pPr>
                      <a:r>
                        <a:rPr lang="en-US" sz="2400" b="1" dirty="0">
                          <a:solidFill>
                            <a:schemeClr val="bg2">
                              <a:lumMod val="25000"/>
                            </a:schemeClr>
                          </a:solidFill>
                          <a:latin typeface="Montserrat" panose="00000500000000000000" pitchFamily="2" charset="0"/>
                        </a:rPr>
                        <a:t>ACCEPTABLE Measures</a:t>
                      </a:r>
                    </a:p>
                  </a:txBody>
                  <a:tcPr>
                    <a:solidFill>
                      <a:schemeClr val="accent5">
                        <a:lumMod val="40000"/>
                        <a:lumOff val="60000"/>
                      </a:schemeClr>
                    </a:solidFill>
                  </a:tcPr>
                </a:tc>
                <a:tc>
                  <a:txBody>
                    <a:bodyPr/>
                    <a:lstStyle/>
                    <a:p>
                      <a:pPr algn="ctr">
                        <a:spcBef>
                          <a:spcPts val="600"/>
                        </a:spcBef>
                        <a:spcAft>
                          <a:spcPts val="600"/>
                        </a:spcAft>
                      </a:pPr>
                      <a:r>
                        <a:rPr lang="en-US" sz="2400" b="1" dirty="0">
                          <a:solidFill>
                            <a:schemeClr val="bg2">
                              <a:lumMod val="25000"/>
                            </a:schemeClr>
                          </a:solidFill>
                          <a:latin typeface="Montserrat" panose="00000500000000000000" pitchFamily="2" charset="0"/>
                        </a:rPr>
                        <a:t>UNACCEPTABLE Measures</a:t>
                      </a:r>
                    </a:p>
                  </a:txBody>
                  <a:tcPr>
                    <a:solidFill>
                      <a:schemeClr val="accent5">
                        <a:lumMod val="40000"/>
                        <a:lumOff val="60000"/>
                      </a:schemeClr>
                    </a:solidFill>
                  </a:tcPr>
                </a:tc>
                <a:extLst>
                  <a:ext uri="{0D108BD9-81ED-4DB2-BD59-A6C34878D82A}">
                    <a16:rowId xmlns:a16="http://schemas.microsoft.com/office/drawing/2014/main" val="3767806449"/>
                  </a:ext>
                </a:extLst>
              </a:tr>
              <a:tr h="3197199">
                <a:tc>
                  <a:txBody>
                    <a:bodyPr/>
                    <a:lstStyle/>
                    <a:p>
                      <a:pPr marL="285750" lvl="1" indent="-285750">
                        <a:lnSpc>
                          <a:spcPct val="100000"/>
                        </a:lnSpc>
                        <a:spcBef>
                          <a:spcPts val="600"/>
                        </a:spcBef>
                        <a:spcAft>
                          <a:spcPts val="0"/>
                        </a:spcAft>
                        <a:buFont typeface="Wingdings" panose="05000000000000000000" pitchFamily="2" charset="2"/>
                        <a:buChar char="Ø"/>
                      </a:pPr>
                      <a:r>
                        <a:rPr lang="en-US" altLang="en-US" sz="1800" b="1" dirty="0">
                          <a:solidFill>
                            <a:schemeClr val="tx2"/>
                          </a:solidFill>
                          <a:latin typeface="Montserrat" panose="00000500000000000000" pitchFamily="2" charset="0"/>
                        </a:rPr>
                        <a:t>Grantee-specific tests </a:t>
                      </a:r>
                      <a:r>
                        <a:rPr lang="en-US" altLang="en-US" sz="1800" dirty="0">
                          <a:solidFill>
                            <a:schemeClr val="tx2"/>
                          </a:solidFill>
                          <a:latin typeface="Montserrat" panose="00000500000000000000" pitchFamily="2" charset="0"/>
                        </a:rPr>
                        <a:t>(e.g., portfolio, comprehensive exam, dissertation defense)</a:t>
                      </a:r>
                    </a:p>
                    <a:p>
                      <a:pPr marL="285750" lvl="1" indent="-285750">
                        <a:lnSpc>
                          <a:spcPct val="100000"/>
                        </a:lnSpc>
                        <a:spcBef>
                          <a:spcPts val="600"/>
                        </a:spcBef>
                        <a:spcAft>
                          <a:spcPts val="0"/>
                        </a:spcAft>
                        <a:buFont typeface="Wingdings" panose="05000000000000000000" pitchFamily="2" charset="2"/>
                        <a:buChar char="Ø"/>
                      </a:pPr>
                      <a:r>
                        <a:rPr lang="en-US" altLang="en-US" sz="1800" b="1" dirty="0">
                          <a:solidFill>
                            <a:schemeClr val="tx2"/>
                          </a:solidFill>
                          <a:latin typeface="Montserrat" panose="00000500000000000000" pitchFamily="2" charset="0"/>
                        </a:rPr>
                        <a:t>PRAXIS II </a:t>
                      </a:r>
                    </a:p>
                    <a:p>
                      <a:pPr marL="285750" lvl="1" indent="-285750">
                        <a:lnSpc>
                          <a:spcPct val="100000"/>
                        </a:lnSpc>
                        <a:spcBef>
                          <a:spcPts val="600"/>
                        </a:spcBef>
                        <a:spcAft>
                          <a:spcPts val="0"/>
                        </a:spcAft>
                        <a:buFont typeface="Wingdings" panose="05000000000000000000" pitchFamily="2" charset="2"/>
                        <a:buChar char="Ø"/>
                      </a:pPr>
                      <a:r>
                        <a:rPr lang="en-US" altLang="en-US" sz="1800" b="1" dirty="0">
                          <a:solidFill>
                            <a:schemeClr val="tx2"/>
                          </a:solidFill>
                          <a:latin typeface="Montserrat" panose="00000500000000000000" pitchFamily="2" charset="0"/>
                        </a:rPr>
                        <a:t>National organization tests </a:t>
                      </a:r>
                    </a:p>
                    <a:p>
                      <a:pPr marL="285750" lvl="1" indent="-285750">
                        <a:lnSpc>
                          <a:spcPct val="100000"/>
                        </a:lnSpc>
                        <a:spcBef>
                          <a:spcPts val="600"/>
                        </a:spcBef>
                        <a:spcAft>
                          <a:spcPts val="0"/>
                        </a:spcAft>
                        <a:buFont typeface="Wingdings" panose="05000000000000000000" pitchFamily="2" charset="2"/>
                        <a:buChar char="Ø"/>
                      </a:pPr>
                      <a:r>
                        <a:rPr lang="en-US" altLang="en-US" sz="1800" b="1" dirty="0">
                          <a:solidFill>
                            <a:schemeClr val="tx2"/>
                          </a:solidFill>
                          <a:latin typeface="Montserrat" panose="00000500000000000000" pitchFamily="2" charset="0"/>
                        </a:rPr>
                        <a:t>State-specific tests </a:t>
                      </a:r>
                    </a:p>
                    <a:p>
                      <a:pPr marL="285750" lvl="1" indent="-285750">
                        <a:lnSpc>
                          <a:spcPct val="100000"/>
                        </a:lnSpc>
                        <a:spcBef>
                          <a:spcPts val="600"/>
                        </a:spcBef>
                        <a:spcAft>
                          <a:spcPts val="0"/>
                        </a:spcAft>
                        <a:buFont typeface="Wingdings" panose="05000000000000000000" pitchFamily="2" charset="2"/>
                        <a:buChar char="Ø"/>
                      </a:pPr>
                      <a:r>
                        <a:rPr lang="en-US" sz="1800" b="1" dirty="0">
                          <a:solidFill>
                            <a:schemeClr val="tx2"/>
                          </a:solidFill>
                          <a:latin typeface="Montserrat" panose="00000500000000000000" pitchFamily="2" charset="0"/>
                        </a:rPr>
                        <a:t>Capstone project or exam</a:t>
                      </a:r>
                      <a:r>
                        <a:rPr lang="en-US" sz="1800" dirty="0">
                          <a:solidFill>
                            <a:schemeClr val="tx2"/>
                          </a:solidFill>
                          <a:latin typeface="Montserrat" panose="00000500000000000000" pitchFamily="2" charset="0"/>
                        </a:rPr>
                        <a:t> required of scholars prior to degree program or grant project completion</a:t>
                      </a:r>
                      <a:endParaRPr lang="en-US" sz="1800" dirty="0">
                        <a:latin typeface="Montserrat" panose="00000500000000000000" pitchFamily="2" charset="0"/>
                      </a:endParaRPr>
                    </a:p>
                  </a:txBody>
                  <a:tcPr>
                    <a:solidFill>
                      <a:schemeClr val="accent5">
                        <a:lumMod val="20000"/>
                        <a:lumOff val="80000"/>
                      </a:schemeClr>
                    </a:solidFill>
                  </a:tcPr>
                </a:tc>
                <a:tc>
                  <a:txBody>
                    <a:bodyPr/>
                    <a:lstStyle/>
                    <a:p>
                      <a:pPr marL="573088" lvl="1" indent="-341313">
                        <a:spcBef>
                          <a:spcPts val="600"/>
                        </a:spcBef>
                        <a:spcAft>
                          <a:spcPts val="600"/>
                        </a:spcAft>
                        <a:buFont typeface="Wingdings" panose="05000000000000000000" pitchFamily="2" charset="2"/>
                        <a:buChar char="Ø"/>
                        <a:defRPr/>
                      </a:pPr>
                      <a:r>
                        <a:rPr lang="en-US" sz="1800" b="1" dirty="0">
                          <a:solidFill>
                            <a:schemeClr val="tx2"/>
                          </a:solidFill>
                          <a:latin typeface="Montserrat" panose="00000500000000000000" pitchFamily="2" charset="0"/>
                        </a:rPr>
                        <a:t>Entrance exams </a:t>
                      </a:r>
                      <a:r>
                        <a:rPr lang="en-US" sz="1800" dirty="0">
                          <a:solidFill>
                            <a:schemeClr val="tx2"/>
                          </a:solidFill>
                          <a:latin typeface="Montserrat" panose="00000500000000000000" pitchFamily="2" charset="0"/>
                        </a:rPr>
                        <a:t>(e.g., PRAXIS I, GRE, SAT)</a:t>
                      </a:r>
                    </a:p>
                    <a:p>
                      <a:pPr marL="573088" lvl="1" indent="-341313">
                        <a:spcBef>
                          <a:spcPts val="600"/>
                        </a:spcBef>
                        <a:spcAft>
                          <a:spcPts val="600"/>
                        </a:spcAft>
                        <a:buFont typeface="Wingdings" panose="05000000000000000000" pitchFamily="2" charset="2"/>
                        <a:buChar char="Ø"/>
                        <a:defRPr/>
                      </a:pPr>
                      <a:r>
                        <a:rPr lang="en-US" sz="1800" b="1" dirty="0">
                          <a:solidFill>
                            <a:schemeClr val="tx2"/>
                          </a:solidFill>
                          <a:latin typeface="Montserrat" panose="00000500000000000000" pitchFamily="2" charset="0"/>
                        </a:rPr>
                        <a:t>University preliminary exams</a:t>
                      </a:r>
                    </a:p>
                    <a:p>
                      <a:pPr marL="573088" lvl="1" indent="-341313">
                        <a:spcBef>
                          <a:spcPts val="600"/>
                        </a:spcBef>
                        <a:spcAft>
                          <a:spcPts val="600"/>
                        </a:spcAft>
                        <a:buFont typeface="Wingdings" panose="05000000000000000000" pitchFamily="2" charset="2"/>
                        <a:buChar char="Ø"/>
                        <a:defRPr/>
                      </a:pPr>
                      <a:r>
                        <a:rPr lang="en-US" sz="1800" b="1" dirty="0">
                          <a:solidFill>
                            <a:schemeClr val="tx2"/>
                          </a:solidFill>
                          <a:latin typeface="Montserrat" panose="00000500000000000000" pitchFamily="2" charset="0"/>
                        </a:rPr>
                        <a:t>Individual course exams or grades</a:t>
                      </a:r>
                      <a:endParaRPr lang="en-US" sz="1800" dirty="0">
                        <a:solidFill>
                          <a:schemeClr val="tx2"/>
                        </a:solidFill>
                        <a:latin typeface="Montserrat" panose="00000500000000000000" pitchFamily="2" charset="0"/>
                      </a:endParaRPr>
                    </a:p>
                    <a:p>
                      <a:pPr marL="285750" indent="-285750">
                        <a:buFont typeface="Wingdings" panose="05000000000000000000" pitchFamily="2" charset="2"/>
                        <a:buChar char="Ø"/>
                      </a:pPr>
                      <a:endParaRPr lang="en-US" sz="1600" dirty="0">
                        <a:latin typeface="Montserrat" panose="00000500000000000000" pitchFamily="2" charset="0"/>
                      </a:endParaRPr>
                    </a:p>
                  </a:txBody>
                  <a:tcPr>
                    <a:solidFill>
                      <a:schemeClr val="accent5">
                        <a:lumMod val="20000"/>
                        <a:lumOff val="80000"/>
                      </a:schemeClr>
                    </a:solidFill>
                  </a:tcPr>
                </a:tc>
                <a:extLst>
                  <a:ext uri="{0D108BD9-81ED-4DB2-BD59-A6C34878D82A}">
                    <a16:rowId xmlns:a16="http://schemas.microsoft.com/office/drawing/2014/main" val="4140174062"/>
                  </a:ext>
                </a:extLst>
              </a:tr>
            </a:tbl>
          </a:graphicData>
        </a:graphic>
      </p:graphicFrame>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5CDA87AE-8F42-4D6E-A914-9060440C9359}" type="slidenum">
              <a:rPr lang="en-US" altLang="en-US" sz="1200">
                <a:solidFill>
                  <a:srgbClr val="FFFFFF"/>
                </a:solidFill>
              </a:rPr>
              <a:pPr eaLnBrk="1" hangingPunct="1">
                <a:lnSpc>
                  <a:spcPct val="80000"/>
                </a:lnSpc>
              </a:pPr>
              <a:t>17</a:t>
            </a:fld>
            <a:endParaRPr lang="en-US" altLang="en-US" sz="1200">
              <a:solidFill>
                <a:srgbClr val="FFFFFF"/>
              </a:solidFill>
            </a:endParaRPr>
          </a:p>
        </p:txBody>
      </p:sp>
    </p:spTree>
    <p:extLst>
      <p:ext uri="{BB962C8B-B14F-4D97-AF65-F5344CB8AC3E}">
        <p14:creationId xmlns:p14="http://schemas.microsoft.com/office/powerpoint/2010/main" val="1030102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2C17EC-93B0-4AC7-8333-AC52A1028E27}"/>
              </a:ext>
            </a:extLst>
          </p:cNvPr>
          <p:cNvSpPr>
            <a:spLocks noGrp="1"/>
          </p:cNvSpPr>
          <p:nvPr>
            <p:ph type="title"/>
          </p:nvPr>
        </p:nvSpPr>
        <p:spPr>
          <a:xfrm>
            <a:off x="304799" y="152400"/>
            <a:ext cx="8605159" cy="990600"/>
          </a:xfrm>
        </p:spPr>
        <p:txBody>
          <a:bodyPr>
            <a:noAutofit/>
          </a:bodyPr>
          <a:lstStyle/>
          <a:p>
            <a:pPr eaLnBrk="1" fontAlgn="auto" hangingPunct="1">
              <a:spcAft>
                <a:spcPts val="0"/>
              </a:spcAft>
              <a:defRPr/>
            </a:pPr>
            <a:r>
              <a:rPr lang="en-US" sz="3600" dirty="0"/>
              <a:t>PDP PROGRAM Performance Measure 3</a:t>
            </a:r>
          </a:p>
        </p:txBody>
      </p:sp>
      <p:sp>
        <p:nvSpPr>
          <p:cNvPr id="33795" name="Content Placeholder 2"/>
          <p:cNvSpPr>
            <a:spLocks noGrp="1"/>
          </p:cNvSpPr>
          <p:nvPr>
            <p:ph sz="quarter" idx="1"/>
          </p:nvPr>
        </p:nvSpPr>
        <p:spPr>
          <a:xfrm>
            <a:off x="304800" y="1524000"/>
            <a:ext cx="8458200" cy="4495800"/>
          </a:xfrm>
        </p:spPr>
        <p:txBody>
          <a:bodyPr>
            <a:noAutofit/>
          </a:bodyPr>
          <a:lstStyle/>
          <a:p>
            <a:r>
              <a:rPr lang="en-US" sz="2800" dirty="0"/>
              <a:t>The percentage of scholars who exit preparation program prior to completion due to poor academic performance.</a:t>
            </a:r>
          </a:p>
          <a:p>
            <a:r>
              <a:rPr lang="en-US" sz="2800" b="1" dirty="0"/>
              <a:t>Source of data: </a:t>
            </a:r>
            <a:r>
              <a:rPr lang="en-US" altLang="en-US" sz="2800" dirty="0"/>
              <a:t>Grantees report scholar’s exit/completion status and </a:t>
            </a:r>
            <a:br>
              <a:rPr lang="en-US" altLang="en-US" sz="2800" dirty="0"/>
            </a:br>
            <a:r>
              <a:rPr lang="en-US" altLang="en-US" sz="2800" dirty="0"/>
              <a:t>reason for exiting prior to </a:t>
            </a:r>
            <a:br>
              <a:rPr lang="en-US" altLang="en-US" sz="2800" dirty="0"/>
            </a:br>
            <a:r>
              <a:rPr lang="en-US" altLang="en-US" sz="2800" dirty="0"/>
              <a:t>completion, if applicable. </a:t>
            </a:r>
            <a:endParaRPr lang="en-US" sz="24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46824244-BBEF-485B-B8F8-786F995D0C33}" type="slidenum">
              <a:rPr lang="en-US" altLang="en-US" sz="1200">
                <a:solidFill>
                  <a:srgbClr val="FFFFFF"/>
                </a:solidFill>
              </a:rPr>
              <a:pPr eaLnBrk="1" hangingPunct="1">
                <a:lnSpc>
                  <a:spcPct val="80000"/>
                </a:lnSpc>
              </a:pPr>
              <a:t>18</a:t>
            </a:fld>
            <a:endParaRPr lang="en-US" altLang="en-US" sz="1200">
              <a:solidFill>
                <a:srgbClr val="FFFFFF"/>
              </a:solidFill>
            </a:endParaRPr>
          </a:p>
        </p:txBody>
      </p:sp>
      <p:grpSp>
        <p:nvGrpSpPr>
          <p:cNvPr id="2" name="Group 1">
            <a:extLst>
              <a:ext uri="{FF2B5EF4-FFF2-40B4-BE49-F238E27FC236}">
                <a16:creationId xmlns:a16="http://schemas.microsoft.com/office/drawing/2014/main" id="{0EB6389C-6322-4EFC-8739-0D2E297FA46B}"/>
              </a:ext>
              <a:ext uri="{C183D7F6-B498-43B3-948B-1728B52AA6E4}">
                <adec:decorative xmlns:adec="http://schemas.microsoft.com/office/drawing/2017/decorative" val="1"/>
              </a:ext>
            </a:extLst>
          </p:cNvPr>
          <p:cNvGrpSpPr/>
          <p:nvPr/>
        </p:nvGrpSpPr>
        <p:grpSpPr>
          <a:xfrm flipH="1">
            <a:off x="6019800" y="3836286"/>
            <a:ext cx="1696278" cy="1676400"/>
            <a:chOff x="6993031" y="1535066"/>
            <a:chExt cx="1828800" cy="1828800"/>
          </a:xfrm>
        </p:grpSpPr>
        <p:sp>
          <p:nvSpPr>
            <p:cNvPr id="6" name="Oval 5">
              <a:extLst>
                <a:ext uri="{FF2B5EF4-FFF2-40B4-BE49-F238E27FC236}">
                  <a16:creationId xmlns:a16="http://schemas.microsoft.com/office/drawing/2014/main" id="{BD59B9E2-9ABE-4B57-A6BF-BA63FFADFD78}"/>
                </a:ext>
              </a:extLst>
            </p:cNvPr>
            <p:cNvSpPr/>
            <p:nvPr/>
          </p:nvSpPr>
          <p:spPr>
            <a:xfrm>
              <a:off x="6993031" y="1535066"/>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75FA72-B44B-4E58-B92D-CEBB2CCD1E0D}"/>
                </a:ext>
              </a:extLst>
            </p:cNvPr>
            <p:cNvSpPr/>
            <p:nvPr/>
          </p:nvSpPr>
          <p:spPr>
            <a:xfrm>
              <a:off x="7517746" y="2601866"/>
              <a:ext cx="152400" cy="3048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439261-DC35-40F2-96DD-B83CF511CCFE}"/>
                </a:ext>
              </a:extLst>
            </p:cNvPr>
            <p:cNvSpPr/>
            <p:nvPr/>
          </p:nvSpPr>
          <p:spPr>
            <a:xfrm>
              <a:off x="7755031" y="2449466"/>
              <a:ext cx="152400" cy="4572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35FDA4-3B0A-4A80-B9C4-2B1F4A0B0A4E}"/>
                </a:ext>
              </a:extLst>
            </p:cNvPr>
            <p:cNvSpPr/>
            <p:nvPr/>
          </p:nvSpPr>
          <p:spPr>
            <a:xfrm>
              <a:off x="7992315" y="2297066"/>
              <a:ext cx="152400" cy="609600"/>
            </a:xfrm>
            <a:prstGeom prst="rect">
              <a:avLst/>
            </a:prstGeom>
            <a:solidFill>
              <a:srgbClr val="388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371A98-95DF-4A36-AFD8-52BCE6FCB64D}"/>
                </a:ext>
              </a:extLst>
            </p:cNvPr>
            <p:cNvSpPr/>
            <p:nvPr/>
          </p:nvSpPr>
          <p:spPr>
            <a:xfrm>
              <a:off x="8229600" y="2144666"/>
              <a:ext cx="152400" cy="762000"/>
            </a:xfrm>
            <a:prstGeom prst="rect">
              <a:avLst/>
            </a:prstGeom>
            <a:solidFill>
              <a:srgbClr val="388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1C72BE-1D8E-4A53-AE9E-A05B2331283A}"/>
                </a:ext>
              </a:extLst>
            </p:cNvPr>
            <p:cNvSpPr/>
            <p:nvPr/>
          </p:nvSpPr>
          <p:spPr>
            <a:xfrm>
              <a:off x="7280461" y="2754266"/>
              <a:ext cx="152400" cy="1524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72522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2C17EC-93B0-4AC7-8333-AC52A1028E27}"/>
              </a:ext>
            </a:extLst>
          </p:cNvPr>
          <p:cNvSpPr>
            <a:spLocks noGrp="1"/>
          </p:cNvSpPr>
          <p:nvPr>
            <p:ph type="title"/>
          </p:nvPr>
        </p:nvSpPr>
        <p:spPr>
          <a:xfrm>
            <a:off x="304799" y="152400"/>
            <a:ext cx="8839201" cy="990600"/>
          </a:xfrm>
        </p:spPr>
        <p:txBody>
          <a:bodyPr>
            <a:noAutofit/>
          </a:bodyPr>
          <a:lstStyle/>
          <a:p>
            <a:pPr eaLnBrk="1" fontAlgn="auto" hangingPunct="1">
              <a:spcAft>
                <a:spcPts val="0"/>
              </a:spcAft>
              <a:defRPr/>
            </a:pPr>
            <a:r>
              <a:rPr lang="en-US" sz="3600" dirty="0"/>
              <a:t>PDP PROGRAM Performance Measure 4</a:t>
            </a:r>
          </a:p>
        </p:txBody>
      </p:sp>
      <p:sp>
        <p:nvSpPr>
          <p:cNvPr id="33795" name="Content Placeholder 2"/>
          <p:cNvSpPr>
            <a:spLocks noGrp="1"/>
          </p:cNvSpPr>
          <p:nvPr>
            <p:ph sz="quarter" idx="1"/>
          </p:nvPr>
        </p:nvSpPr>
        <p:spPr/>
        <p:txBody>
          <a:bodyPr>
            <a:noAutofit/>
          </a:bodyPr>
          <a:lstStyle/>
          <a:p>
            <a:r>
              <a:rPr lang="en-US" sz="2800" dirty="0"/>
              <a:t>The percentage of scholars completing preparation programs who are working in the area(s) for which they were prepared upon program completion.</a:t>
            </a:r>
          </a:p>
          <a:p>
            <a:r>
              <a:rPr lang="en-US" sz="2800" b="1" dirty="0"/>
              <a:t>Sources of data: </a:t>
            </a:r>
            <a:endParaRPr lang="en-US" sz="2400" b="1" dirty="0"/>
          </a:p>
          <a:p>
            <a:pPr lvl="1">
              <a:buFont typeface="Wingdings" panose="05000000000000000000" pitchFamily="2" charset="2"/>
              <a:buChar char="Ø"/>
            </a:pPr>
            <a:r>
              <a:rPr lang="en-US" altLang="en-US" sz="2300" b="1" dirty="0"/>
              <a:t>Grantees report </a:t>
            </a:r>
            <a:r>
              <a:rPr lang="en-US" altLang="en-US" sz="2300" dirty="0"/>
              <a:t>scholar’s training area and exit/completion status. </a:t>
            </a:r>
          </a:p>
          <a:p>
            <a:pPr lvl="1">
              <a:buFont typeface="Wingdings" panose="05000000000000000000" pitchFamily="2" charset="2"/>
              <a:buChar char="Ø"/>
            </a:pPr>
            <a:r>
              <a:rPr lang="en-US" sz="2300" b="1" dirty="0"/>
              <a:t>Scholars and employers report</a:t>
            </a:r>
            <a:br>
              <a:rPr lang="en-US" sz="2300" dirty="0"/>
            </a:br>
            <a:r>
              <a:rPr lang="en-US" sz="2300" dirty="0"/>
              <a:t>scholar’s employment area after </a:t>
            </a:r>
            <a:br>
              <a:rPr lang="en-US" sz="2300" dirty="0"/>
            </a:br>
            <a:r>
              <a:rPr lang="en-US" sz="2300" dirty="0"/>
              <a:t>exit. </a:t>
            </a:r>
            <a:endParaRPr lang="en-US" sz="2300" i="1"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46824244-BBEF-485B-B8F8-786F995D0C33}" type="slidenum">
              <a:rPr lang="en-US" altLang="en-US" sz="1200">
                <a:solidFill>
                  <a:srgbClr val="FFFFFF"/>
                </a:solidFill>
              </a:rPr>
              <a:pPr eaLnBrk="1" hangingPunct="1">
                <a:lnSpc>
                  <a:spcPct val="80000"/>
                </a:lnSpc>
              </a:pPr>
              <a:t>19</a:t>
            </a:fld>
            <a:endParaRPr lang="en-US" altLang="en-US" sz="1200">
              <a:solidFill>
                <a:srgbClr val="FFFFFF"/>
              </a:solidFill>
            </a:endParaRPr>
          </a:p>
        </p:txBody>
      </p:sp>
      <p:grpSp>
        <p:nvGrpSpPr>
          <p:cNvPr id="12" name="Group 11">
            <a:extLst>
              <a:ext uri="{FF2B5EF4-FFF2-40B4-BE49-F238E27FC236}">
                <a16:creationId xmlns:a16="http://schemas.microsoft.com/office/drawing/2014/main" id="{880A8509-CD72-43BE-9718-92304C48FD93}"/>
              </a:ext>
              <a:ext uri="{C183D7F6-B498-43B3-948B-1728B52AA6E4}">
                <adec:decorative xmlns:adec="http://schemas.microsoft.com/office/drawing/2017/decorative" val="1"/>
              </a:ext>
            </a:extLst>
          </p:cNvPr>
          <p:cNvGrpSpPr/>
          <p:nvPr/>
        </p:nvGrpSpPr>
        <p:grpSpPr>
          <a:xfrm>
            <a:off x="6400800" y="4343400"/>
            <a:ext cx="1757432" cy="1752600"/>
            <a:chOff x="6993031" y="1535066"/>
            <a:chExt cx="1828800" cy="1828800"/>
          </a:xfrm>
        </p:grpSpPr>
        <p:sp>
          <p:nvSpPr>
            <p:cNvPr id="13" name="Oval 12">
              <a:extLst>
                <a:ext uri="{FF2B5EF4-FFF2-40B4-BE49-F238E27FC236}">
                  <a16:creationId xmlns:a16="http://schemas.microsoft.com/office/drawing/2014/main" id="{B9C542C5-9317-4BB5-A233-0F074E876E71}"/>
                </a:ext>
              </a:extLst>
            </p:cNvPr>
            <p:cNvSpPr/>
            <p:nvPr/>
          </p:nvSpPr>
          <p:spPr>
            <a:xfrm>
              <a:off x="6993031" y="1535066"/>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419DC2-AADB-4579-BD76-253E1B0F559B}"/>
                </a:ext>
              </a:extLst>
            </p:cNvPr>
            <p:cNvSpPr/>
            <p:nvPr/>
          </p:nvSpPr>
          <p:spPr>
            <a:xfrm>
              <a:off x="7517746" y="2601866"/>
              <a:ext cx="152400" cy="3048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413DD6-0B8F-4EC8-ACC7-F5A87C133309}"/>
                </a:ext>
              </a:extLst>
            </p:cNvPr>
            <p:cNvSpPr/>
            <p:nvPr/>
          </p:nvSpPr>
          <p:spPr>
            <a:xfrm>
              <a:off x="7755031" y="2449466"/>
              <a:ext cx="152400" cy="4572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DABF46E-BAAA-41A2-88CE-CAE0AA46E96A}"/>
                </a:ext>
              </a:extLst>
            </p:cNvPr>
            <p:cNvSpPr/>
            <p:nvPr/>
          </p:nvSpPr>
          <p:spPr>
            <a:xfrm>
              <a:off x="7992315" y="2297066"/>
              <a:ext cx="152400" cy="609600"/>
            </a:xfrm>
            <a:prstGeom prst="rect">
              <a:avLst/>
            </a:prstGeom>
            <a:solidFill>
              <a:srgbClr val="388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C968626-21B2-4C0D-A901-D19377694592}"/>
                </a:ext>
              </a:extLst>
            </p:cNvPr>
            <p:cNvSpPr/>
            <p:nvPr/>
          </p:nvSpPr>
          <p:spPr>
            <a:xfrm>
              <a:off x="8229600" y="2144666"/>
              <a:ext cx="152400" cy="762000"/>
            </a:xfrm>
            <a:prstGeom prst="rect">
              <a:avLst/>
            </a:prstGeom>
            <a:solidFill>
              <a:srgbClr val="388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2F700CB-7E87-448C-BDFE-AEB1CFCAE5E2}"/>
                </a:ext>
              </a:extLst>
            </p:cNvPr>
            <p:cNvSpPr/>
            <p:nvPr/>
          </p:nvSpPr>
          <p:spPr>
            <a:xfrm>
              <a:off x="7280461" y="2754266"/>
              <a:ext cx="152400" cy="152400"/>
            </a:xfrm>
            <a:prstGeom prst="rect">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07900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990600"/>
          </a:xfrm>
        </p:spPr>
        <p:txBody>
          <a:bodyPr/>
          <a:lstStyle/>
          <a:p>
            <a:r>
              <a:rPr lang="en-US"/>
              <a:t>Purpose of the Training</a:t>
            </a:r>
            <a:endParaRPr lang="en-US" dirty="0"/>
          </a:p>
        </p:txBody>
      </p:sp>
      <p:graphicFrame>
        <p:nvGraphicFramePr>
          <p:cNvPr id="10" name="Content Placeholder 2" descr="Orient new grantees to data reporting requirements&#10;Improve the quality of data submitted by grantees &#10;Introduce the Personnel Development Program Data Collection System (PDPDCS)">
            <a:extLst>
              <a:ext uri="{FF2B5EF4-FFF2-40B4-BE49-F238E27FC236}">
                <a16:creationId xmlns:a16="http://schemas.microsoft.com/office/drawing/2014/main" id="{46206E27-6824-04C0-7B75-7C7A06B597E6}"/>
              </a:ext>
              <a:ext uri="{C183D7F6-B498-43B3-948B-1728B52AA6E4}">
                <adec:decorative xmlns:adec="http://schemas.microsoft.com/office/drawing/2017/decorative" val="0"/>
              </a:ext>
            </a:extLst>
          </p:cNvPr>
          <p:cNvGraphicFramePr>
            <a:graphicFrameLocks noGrp="1"/>
          </p:cNvGraphicFramePr>
          <p:nvPr>
            <p:ph sz="quarter" idx="1"/>
            <p:extLst>
              <p:ext uri="{D42A27DB-BD31-4B8C-83A1-F6EECF244321}">
                <p14:modId xmlns:p14="http://schemas.microsoft.com/office/powerpoint/2010/main" val="921362775"/>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376559" y="6400800"/>
            <a:ext cx="533400" cy="244476"/>
          </a:xfrm>
        </p:spPr>
        <p:txBody>
          <a:bodyPr>
            <a:normAutofit fontScale="62500" lnSpcReduction="20000"/>
          </a:bodyPr>
          <a:lstStyle/>
          <a:p>
            <a:fld id="{11F66CED-2B61-4DFE-9587-19755F43A1BB}" type="slidenum">
              <a:rPr lang="en-US" smtClean="0"/>
              <a:pPr/>
              <a:t>2</a:t>
            </a:fld>
            <a:endParaRPr lang="en-US" dirty="0"/>
          </a:p>
        </p:txBody>
      </p:sp>
    </p:spTree>
    <p:extLst>
      <p:ext uri="{BB962C8B-B14F-4D97-AF65-F5344CB8AC3E}">
        <p14:creationId xmlns:p14="http://schemas.microsoft.com/office/powerpoint/2010/main" val="192305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E7A3-DABD-4833-AFA5-92F9961A3326}"/>
              </a:ext>
            </a:extLst>
          </p:cNvPr>
          <p:cNvSpPr>
            <a:spLocks noGrp="1"/>
          </p:cNvSpPr>
          <p:nvPr>
            <p:ph type="title"/>
          </p:nvPr>
        </p:nvSpPr>
        <p:spPr>
          <a:xfrm>
            <a:off x="304799" y="152400"/>
            <a:ext cx="8605159" cy="990600"/>
          </a:xfrm>
        </p:spPr>
        <p:txBody>
          <a:bodyPr>
            <a:noAutofit/>
          </a:bodyPr>
          <a:lstStyle/>
          <a:p>
            <a:r>
              <a:rPr lang="en-US" sz="3600" dirty="0"/>
              <a:t>PDP PROGRAM Performance Measure 5</a:t>
            </a:r>
          </a:p>
        </p:txBody>
      </p:sp>
      <p:sp>
        <p:nvSpPr>
          <p:cNvPr id="3" name="Content Placeholder 2">
            <a:extLst>
              <a:ext uri="{FF2B5EF4-FFF2-40B4-BE49-F238E27FC236}">
                <a16:creationId xmlns:a16="http://schemas.microsoft.com/office/drawing/2014/main" id="{69F0C49C-0D13-4635-9EE4-C465455BDF0D}"/>
              </a:ext>
            </a:extLst>
          </p:cNvPr>
          <p:cNvSpPr>
            <a:spLocks noGrp="1"/>
          </p:cNvSpPr>
          <p:nvPr>
            <p:ph sz="quarter" idx="1"/>
          </p:nvPr>
        </p:nvSpPr>
        <p:spPr/>
        <p:txBody>
          <a:bodyPr/>
          <a:lstStyle/>
          <a:p>
            <a:r>
              <a:rPr lang="en-US" sz="2800" dirty="0"/>
              <a:t>The Federal cost per scholar who completed the preparation program.</a:t>
            </a:r>
          </a:p>
          <a:p>
            <a:r>
              <a:rPr lang="en-US" altLang="en-US" sz="2800" b="1" dirty="0"/>
              <a:t>Sources of data: </a:t>
            </a:r>
          </a:p>
          <a:p>
            <a:pPr lvl="1"/>
            <a:r>
              <a:rPr lang="en-US" altLang="en-US" sz="2300" b="1" dirty="0"/>
              <a:t>ED G5 database </a:t>
            </a:r>
            <a:r>
              <a:rPr lang="en-US" altLang="en-US" sz="2300" dirty="0"/>
              <a:t>provides financial data for each grant; and </a:t>
            </a:r>
          </a:p>
          <a:p>
            <a:pPr lvl="1"/>
            <a:r>
              <a:rPr lang="en-US" altLang="en-US" sz="2300" b="1" dirty="0"/>
              <a:t>Grantees report in G5 </a:t>
            </a:r>
            <a:r>
              <a:rPr lang="en-US" altLang="en-US" sz="2300" dirty="0"/>
              <a:t>scholars funded under 84.325 grants who exited the training program through completion. </a:t>
            </a:r>
          </a:p>
          <a:p>
            <a:pPr marL="0" indent="0">
              <a:buNone/>
            </a:pPr>
            <a:endParaRPr lang="en-US" dirty="0"/>
          </a:p>
        </p:txBody>
      </p:sp>
      <p:sp>
        <p:nvSpPr>
          <p:cNvPr id="4" name="Slide Number Placeholder 3">
            <a:extLst>
              <a:ext uri="{FF2B5EF4-FFF2-40B4-BE49-F238E27FC236}">
                <a16:creationId xmlns:a16="http://schemas.microsoft.com/office/drawing/2014/main" id="{67400D54-A764-4389-B5B5-FF44FE5F612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FEA6AD-5963-42A3-B799-50DDE2FA9A33}" type="slidenum">
              <a:rPr kumimoji="0" lang="en-US" sz="180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6" name="Graphic 5">
            <a:extLst>
              <a:ext uri="{FF2B5EF4-FFF2-40B4-BE49-F238E27FC236}">
                <a16:creationId xmlns:a16="http://schemas.microsoft.com/office/drawing/2014/main" id="{8C54BAA0-F4E3-4A60-B0DC-932E0B07D5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0400" y="4572000"/>
            <a:ext cx="1447800" cy="1447800"/>
          </a:xfrm>
          <a:prstGeom prst="rect">
            <a:avLst/>
          </a:prstGeom>
        </p:spPr>
      </p:pic>
    </p:spTree>
    <p:extLst>
      <p:ext uri="{BB962C8B-B14F-4D97-AF65-F5344CB8AC3E}">
        <p14:creationId xmlns:p14="http://schemas.microsoft.com/office/powerpoint/2010/main" val="286953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E7A3-DABD-4833-AFA5-92F9961A3326}"/>
              </a:ext>
            </a:extLst>
          </p:cNvPr>
          <p:cNvSpPr>
            <a:spLocks noGrp="1"/>
          </p:cNvSpPr>
          <p:nvPr>
            <p:ph type="title"/>
          </p:nvPr>
        </p:nvSpPr>
        <p:spPr>
          <a:xfrm>
            <a:off x="304799" y="152400"/>
            <a:ext cx="8605159" cy="990600"/>
          </a:xfrm>
        </p:spPr>
        <p:txBody>
          <a:bodyPr>
            <a:noAutofit/>
          </a:bodyPr>
          <a:lstStyle/>
          <a:p>
            <a:r>
              <a:rPr lang="en-US" sz="3600" dirty="0"/>
              <a:t>PDP PROGRAM Performance Measure 6</a:t>
            </a:r>
          </a:p>
        </p:txBody>
      </p:sp>
      <p:sp>
        <p:nvSpPr>
          <p:cNvPr id="3" name="Content Placeholder 2">
            <a:extLst>
              <a:ext uri="{FF2B5EF4-FFF2-40B4-BE49-F238E27FC236}">
                <a16:creationId xmlns:a16="http://schemas.microsoft.com/office/drawing/2014/main" id="{69F0C49C-0D13-4635-9EE4-C465455BDF0D}"/>
              </a:ext>
            </a:extLst>
          </p:cNvPr>
          <p:cNvSpPr>
            <a:spLocks noGrp="1"/>
          </p:cNvSpPr>
          <p:nvPr>
            <p:ph sz="quarter" idx="1"/>
          </p:nvPr>
        </p:nvSpPr>
        <p:spPr/>
        <p:txBody>
          <a:bodyPr>
            <a:normAutofit/>
          </a:bodyPr>
          <a:lstStyle/>
          <a:p>
            <a:r>
              <a:rPr lang="en-US" sz="2800" dirty="0"/>
              <a:t>The percentage of scholars who completed the preparation program and are employed in high-need districts</a:t>
            </a:r>
            <a:r>
              <a:rPr lang="en-US" altLang="en-US" sz="2800" dirty="0"/>
              <a:t>.</a:t>
            </a:r>
            <a:endParaRPr lang="en-US" sz="2800" dirty="0"/>
          </a:p>
          <a:p>
            <a:r>
              <a:rPr lang="en-US" altLang="en-US" sz="2800" b="1" dirty="0"/>
              <a:t>Source of data: </a:t>
            </a:r>
          </a:p>
          <a:p>
            <a:pPr lvl="1"/>
            <a:r>
              <a:rPr lang="en-US" altLang="en-US" sz="2300" b="1" dirty="0"/>
              <a:t>Scholars </a:t>
            </a:r>
            <a:r>
              <a:rPr lang="en-US" altLang="en-US" sz="2300" dirty="0"/>
              <a:t>who have completed the preparation program </a:t>
            </a:r>
            <a:r>
              <a:rPr lang="en-US" altLang="en-US" sz="2300" b="1" dirty="0"/>
              <a:t>and their employers</a:t>
            </a:r>
            <a:r>
              <a:rPr lang="en-US" altLang="en-US" sz="2300" dirty="0"/>
              <a:t> have </a:t>
            </a:r>
            <a:br>
              <a:rPr lang="en-US" altLang="en-US" sz="2300" dirty="0"/>
            </a:br>
            <a:r>
              <a:rPr lang="en-US" altLang="en-US" sz="2300" dirty="0"/>
              <a:t>verified their employment. </a:t>
            </a:r>
          </a:p>
          <a:p>
            <a:pPr lvl="1"/>
            <a:r>
              <a:rPr lang="en-US" altLang="en-US" sz="2300" b="1" dirty="0"/>
              <a:t>CCD and School Universe surveys</a:t>
            </a:r>
            <a:r>
              <a:rPr lang="en-US" altLang="en-US" sz="2300" dirty="0"/>
              <a:t> </a:t>
            </a:r>
            <a:br>
              <a:rPr lang="en-US" altLang="en-US" sz="2300" dirty="0"/>
            </a:br>
            <a:r>
              <a:rPr lang="en-US" altLang="en-US" sz="2300" dirty="0"/>
              <a:t>determine if a district is labeled as </a:t>
            </a:r>
            <a:br>
              <a:rPr lang="en-US" altLang="en-US" sz="2300" dirty="0"/>
            </a:br>
            <a:r>
              <a:rPr lang="en-US" altLang="en-US" sz="2300" dirty="0"/>
              <a:t>high-need.</a:t>
            </a:r>
            <a:endParaRPr lang="en-US" sz="2300" dirty="0"/>
          </a:p>
        </p:txBody>
      </p:sp>
      <p:sp>
        <p:nvSpPr>
          <p:cNvPr id="4" name="Slide Number Placeholder 3">
            <a:extLst>
              <a:ext uri="{FF2B5EF4-FFF2-40B4-BE49-F238E27FC236}">
                <a16:creationId xmlns:a16="http://schemas.microsoft.com/office/drawing/2014/main" id="{67400D54-A764-4389-B5B5-FF44FE5F612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FEA6AD-5963-42A3-B799-50DDE2FA9A33}" type="slidenum">
              <a:rPr kumimoji="0" lang="en-US" sz="180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5" name="Picture 4">
            <a:extLst>
              <a:ext uri="{FF2B5EF4-FFF2-40B4-BE49-F238E27FC236}">
                <a16:creationId xmlns:a16="http://schemas.microsoft.com/office/drawing/2014/main" id="{4B090259-5F98-419F-A84C-FC9EE9FFD30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778" r="59929" b="53703"/>
          <a:stretch/>
        </p:blipFill>
        <p:spPr>
          <a:xfrm>
            <a:off x="6922142" y="3733800"/>
            <a:ext cx="1743419" cy="2286000"/>
          </a:xfrm>
          <a:prstGeom prst="rect">
            <a:avLst/>
          </a:prstGeom>
        </p:spPr>
      </p:pic>
    </p:spTree>
    <p:extLst>
      <p:ext uri="{BB962C8B-B14F-4D97-AF65-F5344CB8AC3E}">
        <p14:creationId xmlns:p14="http://schemas.microsoft.com/office/powerpoint/2010/main" val="383872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E7A3-DABD-4833-AFA5-92F9961A3326}"/>
              </a:ext>
            </a:extLst>
          </p:cNvPr>
          <p:cNvSpPr>
            <a:spLocks noGrp="1"/>
          </p:cNvSpPr>
          <p:nvPr>
            <p:ph type="title"/>
          </p:nvPr>
        </p:nvSpPr>
        <p:spPr>
          <a:xfrm>
            <a:off x="304800" y="152400"/>
            <a:ext cx="8763000" cy="990600"/>
          </a:xfrm>
        </p:spPr>
        <p:txBody>
          <a:bodyPr>
            <a:noAutofit/>
          </a:bodyPr>
          <a:lstStyle/>
          <a:p>
            <a:r>
              <a:rPr lang="en-US" sz="3600" dirty="0"/>
              <a:t>PDP PROGRAM Performance Measure 7</a:t>
            </a:r>
          </a:p>
        </p:txBody>
      </p:sp>
      <p:sp>
        <p:nvSpPr>
          <p:cNvPr id="3" name="Content Placeholder 2">
            <a:extLst>
              <a:ext uri="{FF2B5EF4-FFF2-40B4-BE49-F238E27FC236}">
                <a16:creationId xmlns:a16="http://schemas.microsoft.com/office/drawing/2014/main" id="{69F0C49C-0D13-4635-9EE4-C465455BDF0D}"/>
              </a:ext>
            </a:extLst>
          </p:cNvPr>
          <p:cNvSpPr>
            <a:spLocks noGrp="1"/>
          </p:cNvSpPr>
          <p:nvPr>
            <p:ph sz="quarter" idx="1"/>
          </p:nvPr>
        </p:nvSpPr>
        <p:spPr/>
        <p:txBody>
          <a:bodyPr>
            <a:normAutofit/>
          </a:bodyPr>
          <a:lstStyle/>
          <a:p>
            <a:r>
              <a:rPr lang="en-US" sz="2800" dirty="0"/>
              <a:t>The percentage of scholars who completed the preparation program and are rated effective by their employers</a:t>
            </a:r>
            <a:r>
              <a:rPr lang="en-US" altLang="en-US" sz="2800" dirty="0"/>
              <a:t>.</a:t>
            </a:r>
          </a:p>
          <a:p>
            <a:r>
              <a:rPr lang="en-US" altLang="en-US" sz="2800" b="1" dirty="0"/>
              <a:t>Source of data: </a:t>
            </a:r>
          </a:p>
          <a:p>
            <a:pPr lvl="1"/>
            <a:r>
              <a:rPr lang="en-US" sz="2300" b="1" dirty="0"/>
              <a:t>Scholars </a:t>
            </a:r>
            <a:r>
              <a:rPr lang="en-US" sz="2300" dirty="0"/>
              <a:t>who have completed</a:t>
            </a:r>
            <a:br>
              <a:rPr lang="en-US" sz="2300" dirty="0"/>
            </a:br>
            <a:r>
              <a:rPr lang="en-US" sz="2300" dirty="0"/>
              <a:t>their program and choose to </a:t>
            </a:r>
            <a:br>
              <a:rPr lang="en-US" sz="2300" dirty="0"/>
            </a:br>
            <a:r>
              <a:rPr lang="en-US" sz="2300" b="1" dirty="0"/>
              <a:t>submit their employment </a:t>
            </a:r>
            <a:br>
              <a:rPr lang="en-US" sz="2300" b="1" dirty="0"/>
            </a:br>
            <a:r>
              <a:rPr lang="en-US" sz="2300" b="1" dirty="0"/>
              <a:t>information; </a:t>
            </a:r>
            <a:r>
              <a:rPr lang="en-US" sz="2300" dirty="0"/>
              <a:t>and</a:t>
            </a:r>
          </a:p>
          <a:p>
            <a:pPr lvl="1"/>
            <a:r>
              <a:rPr lang="en-US" sz="2300" b="1" dirty="0"/>
              <a:t>Employers rate </a:t>
            </a:r>
            <a:r>
              <a:rPr lang="en-US" sz="2300" dirty="0"/>
              <a:t>the scholar’s effectiveness during the verification process.</a:t>
            </a:r>
            <a:endParaRPr lang="en-US" sz="2300" i="1" dirty="0"/>
          </a:p>
          <a:p>
            <a:pPr marL="0" indent="0">
              <a:buNone/>
            </a:pPr>
            <a:endParaRPr lang="en-US" dirty="0"/>
          </a:p>
        </p:txBody>
      </p:sp>
      <p:sp>
        <p:nvSpPr>
          <p:cNvPr id="4" name="Slide Number Placeholder 3">
            <a:extLst>
              <a:ext uri="{FF2B5EF4-FFF2-40B4-BE49-F238E27FC236}">
                <a16:creationId xmlns:a16="http://schemas.microsoft.com/office/drawing/2014/main" id="{67400D54-A764-4389-B5B5-FF44FE5F612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FEA6AD-5963-42A3-B799-50DDE2FA9A33}" type="slidenum">
              <a:rPr kumimoji="0" lang="en-US" sz="180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nvGrpSpPr>
          <p:cNvPr id="5" name="Group 4">
            <a:extLst>
              <a:ext uri="{FF2B5EF4-FFF2-40B4-BE49-F238E27FC236}">
                <a16:creationId xmlns:a16="http://schemas.microsoft.com/office/drawing/2014/main" id="{47A8D943-A469-4055-8E9F-D69ADA852E74}"/>
              </a:ext>
              <a:ext uri="{C183D7F6-B498-43B3-948B-1728B52AA6E4}">
                <adec:decorative xmlns:adec="http://schemas.microsoft.com/office/drawing/2017/decorative" val="1"/>
              </a:ext>
            </a:extLst>
          </p:cNvPr>
          <p:cNvGrpSpPr/>
          <p:nvPr/>
        </p:nvGrpSpPr>
        <p:grpSpPr>
          <a:xfrm>
            <a:off x="6400800" y="2971800"/>
            <a:ext cx="1600200" cy="1455699"/>
            <a:chOff x="6387830" y="1600200"/>
            <a:chExt cx="2209800" cy="2209800"/>
          </a:xfrm>
        </p:grpSpPr>
        <p:sp>
          <p:nvSpPr>
            <p:cNvPr id="6" name="Oval 5">
              <a:extLst>
                <a:ext uri="{FF2B5EF4-FFF2-40B4-BE49-F238E27FC236}">
                  <a16:creationId xmlns:a16="http://schemas.microsoft.com/office/drawing/2014/main" id="{EE8BB865-23F4-46AB-A82A-555E8080603F}"/>
                </a:ext>
              </a:extLst>
            </p:cNvPr>
            <p:cNvSpPr/>
            <p:nvPr/>
          </p:nvSpPr>
          <p:spPr>
            <a:xfrm>
              <a:off x="6387830" y="1600200"/>
              <a:ext cx="2209800" cy="2209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D911876-8DE4-4E80-B1D7-0BE5396B1EE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1800" y="1952949"/>
              <a:ext cx="1484562" cy="1580502"/>
            </a:xfrm>
            <a:prstGeom prst="rect">
              <a:avLst/>
            </a:prstGeom>
          </p:spPr>
        </p:pic>
      </p:grpSp>
    </p:spTree>
    <p:extLst>
      <p:ext uri="{BB962C8B-B14F-4D97-AF65-F5344CB8AC3E}">
        <p14:creationId xmlns:p14="http://schemas.microsoft.com/office/powerpoint/2010/main" val="189834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152400"/>
            <a:ext cx="8839200" cy="990600"/>
          </a:xfrm>
        </p:spPr>
        <p:txBody>
          <a:bodyPr/>
          <a:lstStyle/>
          <a:p>
            <a:pPr eaLnBrk="1" hangingPunct="1"/>
            <a:r>
              <a:rPr lang="en-US" altLang="en-US" sz="3600" dirty="0"/>
              <a:t>PDP PROGRAM Pilot Outcome Measure </a:t>
            </a:r>
          </a:p>
        </p:txBody>
      </p:sp>
      <p:sp>
        <p:nvSpPr>
          <p:cNvPr id="34819" name="Content Placeholder 2"/>
          <p:cNvSpPr>
            <a:spLocks noGrp="1"/>
          </p:cNvSpPr>
          <p:nvPr>
            <p:ph sz="quarter" idx="1"/>
          </p:nvPr>
        </p:nvSpPr>
        <p:spPr/>
        <p:txBody>
          <a:bodyPr>
            <a:normAutofit lnSpcReduction="10000"/>
          </a:bodyPr>
          <a:lstStyle/>
          <a:p>
            <a:pPr>
              <a:lnSpc>
                <a:spcPct val="110000"/>
              </a:lnSpc>
              <a:spcBef>
                <a:spcPts val="1200"/>
              </a:spcBef>
            </a:pPr>
            <a:r>
              <a:rPr lang="en-US" sz="2800" dirty="0"/>
              <a:t>The percentage of scholars who completed the preparation program and are employed in the field of special education for at least two years.</a:t>
            </a:r>
          </a:p>
          <a:p>
            <a:pPr>
              <a:lnSpc>
                <a:spcPct val="110000"/>
              </a:lnSpc>
              <a:spcBef>
                <a:spcPts val="1200"/>
              </a:spcBef>
            </a:pPr>
            <a:r>
              <a:rPr lang="en-US" altLang="en-US" sz="2800" b="1" dirty="0"/>
              <a:t>Source of data: </a:t>
            </a:r>
          </a:p>
          <a:p>
            <a:pPr lvl="1">
              <a:buFont typeface="Wingdings" panose="05000000000000000000" pitchFamily="2" charset="2"/>
              <a:buChar char="Ø"/>
            </a:pPr>
            <a:r>
              <a:rPr lang="en-US" altLang="en-US" sz="2400" b="1" dirty="0"/>
              <a:t>Grantees report </a:t>
            </a:r>
            <a:r>
              <a:rPr lang="en-US" altLang="en-US" sz="2400" dirty="0"/>
              <a:t>scholar’s exit/completion</a:t>
            </a:r>
            <a:br>
              <a:rPr lang="en-US" altLang="en-US" sz="2400" dirty="0"/>
            </a:br>
            <a:r>
              <a:rPr lang="en-US" altLang="en-US" sz="2400" dirty="0"/>
              <a:t>status. </a:t>
            </a:r>
          </a:p>
          <a:p>
            <a:pPr lvl="1">
              <a:buFont typeface="Wingdings" panose="05000000000000000000" pitchFamily="2" charset="2"/>
              <a:buChar char="Ø"/>
            </a:pPr>
            <a:r>
              <a:rPr lang="en-US" sz="2400" b="1" dirty="0"/>
              <a:t>Scholars and employers report</a:t>
            </a:r>
            <a:br>
              <a:rPr lang="en-US" sz="2400" dirty="0"/>
            </a:br>
            <a:r>
              <a:rPr lang="en-US" sz="2400" dirty="0"/>
              <a:t>scholar’s employment area after </a:t>
            </a:r>
            <a:br>
              <a:rPr lang="en-US" sz="2400" dirty="0"/>
            </a:br>
            <a:r>
              <a:rPr lang="en-US" sz="2400" dirty="0"/>
              <a:t>exit. </a:t>
            </a:r>
            <a:endParaRPr lang="en-US" sz="2400" i="1" dirty="0"/>
          </a:p>
          <a:p>
            <a:pPr>
              <a:lnSpc>
                <a:spcPct val="110000"/>
              </a:lnSpc>
              <a:spcBef>
                <a:spcPts val="1200"/>
              </a:spcBef>
            </a:pPr>
            <a:endParaRPr lang="en-US" altLang="en-US" sz="2800" b="1" dirty="0"/>
          </a:p>
          <a:p>
            <a:pPr lvl="1">
              <a:lnSpc>
                <a:spcPct val="110000"/>
              </a:lnSpc>
              <a:spcBef>
                <a:spcPts val="1200"/>
              </a:spcBef>
            </a:pPr>
            <a:endParaRPr lang="en-US" altLang="en-US" sz="2500" b="1"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D0149548-505E-4D40-A646-F16E6A38476C}" type="slidenum">
              <a:rPr lang="en-US" altLang="en-US">
                <a:solidFill>
                  <a:srgbClr val="FFFFFF"/>
                </a:solidFill>
              </a:rPr>
              <a:pPr eaLnBrk="1" hangingPunct="1">
                <a:lnSpc>
                  <a:spcPct val="80000"/>
                </a:lnSpc>
              </a:pPr>
              <a:t>23</a:t>
            </a:fld>
            <a:endParaRPr lang="en-US" altLang="en-US" dirty="0">
              <a:solidFill>
                <a:srgbClr val="FFFFFF"/>
              </a:solidFill>
            </a:endParaRPr>
          </a:p>
        </p:txBody>
      </p:sp>
      <p:pic>
        <p:nvPicPr>
          <p:cNvPr id="6" name="Picture 5">
            <a:extLst>
              <a:ext uri="{FF2B5EF4-FFF2-40B4-BE49-F238E27FC236}">
                <a16:creationId xmlns:a16="http://schemas.microsoft.com/office/drawing/2014/main" id="{76F1D7AA-C6DB-4EC3-A46E-689D8EBA758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4038600"/>
            <a:ext cx="1676400" cy="1676400"/>
          </a:xfrm>
          <a:prstGeom prst="rect">
            <a:avLst/>
          </a:prstGeom>
        </p:spPr>
      </p:pic>
    </p:spTree>
    <p:extLst>
      <p:ext uri="{BB962C8B-B14F-4D97-AF65-F5344CB8AC3E}">
        <p14:creationId xmlns:p14="http://schemas.microsoft.com/office/powerpoint/2010/main" val="960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152400"/>
            <a:ext cx="8839200" cy="990600"/>
          </a:xfrm>
        </p:spPr>
        <p:txBody>
          <a:bodyPr/>
          <a:lstStyle/>
          <a:p>
            <a:pPr eaLnBrk="1" hangingPunct="1"/>
            <a:r>
              <a:rPr lang="en-US" altLang="en-US" sz="3600" dirty="0"/>
              <a:t>Grant Performance Reports: APR</a:t>
            </a:r>
          </a:p>
        </p:txBody>
      </p:sp>
      <p:sp>
        <p:nvSpPr>
          <p:cNvPr id="2" name="Content Placeholder 1">
            <a:extLst>
              <a:ext uri="{FF2B5EF4-FFF2-40B4-BE49-F238E27FC236}">
                <a16:creationId xmlns:a16="http://schemas.microsoft.com/office/drawing/2014/main" id="{3B26985B-8622-4FCD-A044-38AB019E4FD2}"/>
              </a:ext>
            </a:extLst>
          </p:cNvPr>
          <p:cNvSpPr>
            <a:spLocks noGrp="1"/>
          </p:cNvSpPr>
          <p:nvPr>
            <p:ph sz="quarter" idx="1"/>
          </p:nvPr>
        </p:nvSpPr>
        <p:spPr>
          <a:xfrm>
            <a:off x="152400" y="1338262"/>
            <a:ext cx="8839200" cy="5062538"/>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600" b="1" i="0" u="sng" strike="noStrike" kern="1200" cap="none" spc="0" normalizeH="0" baseline="0" noProof="0" dirty="0">
                <a:ln>
                  <a:noFill/>
                </a:ln>
                <a:solidFill>
                  <a:prstClr val="black"/>
                </a:solidFill>
                <a:effectLst/>
                <a:uLnTx/>
                <a:uFillTx/>
                <a:latin typeface="Montserrat" panose="00000500000000000000" pitchFamily="2" charset="0"/>
                <a:ea typeface="+mn-ea"/>
                <a:cs typeface="+mn-cs"/>
              </a:rPr>
              <a:t>Annual Performance Reports (APR)</a:t>
            </a:r>
          </a:p>
          <a:p>
            <a:pPr marL="342900" marR="0" lvl="0" indent="-342900" algn="l" defTabSz="914400" rtl="0" eaLnBrk="1" fontAlgn="auto" latinLnBrk="0" hangingPunct="1">
              <a:lnSpc>
                <a:spcPct val="100000"/>
              </a:lnSpc>
              <a:spcBef>
                <a:spcPts val="0"/>
              </a:spcBef>
              <a:spcAft>
                <a:spcPts val="600"/>
              </a:spcAft>
              <a:buClr>
                <a:srgbClr val="1E6083"/>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OSEP will send instructions for preparing and submitting APRs to grantees prior to February 1 annually</a:t>
            </a:r>
            <a:endParaRPr kumimoji="0" lang="en-US" sz="2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342900" indent="-342900">
              <a:spcBef>
                <a:spcPts val="0"/>
              </a:spcBef>
              <a:spcAft>
                <a:spcPts val="600"/>
              </a:spcAft>
              <a:buClr>
                <a:srgbClr val="1E6083"/>
              </a:buClr>
              <a:buSzTx/>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APR Resources </a:t>
            </a:r>
            <a:r>
              <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t>
            </a:r>
            <a:r>
              <a:rPr lang="en-US" sz="2000" b="0" i="0" dirty="0">
                <a:solidFill>
                  <a:srgbClr val="1155CC"/>
                </a:solidFill>
                <a:effectLst/>
                <a:hlinkClick r:id="rId3"/>
              </a:rPr>
              <a:t>https://osepideasthatwork.org/resources-grantees/program-areas/personnel-development-improve-services-and-results-children?tab=pa-measurement</a:t>
            </a:r>
            <a:r>
              <a:rPr lang="en-US" sz="2000" dirty="0"/>
              <a:t>) </a:t>
            </a:r>
            <a:endParaRPr kumimoji="0" lang="en-US" sz="2000" b="0" i="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ts val="0"/>
              </a:spcBef>
              <a:spcAft>
                <a:spcPts val="600"/>
              </a:spcAft>
              <a:buClr>
                <a:srgbClr val="1E6083"/>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Deadline for submitting is COB on the first Friday in May (4:30 pm ET)</a:t>
            </a:r>
          </a:p>
          <a:p>
            <a:pPr marL="342900" marR="0" lvl="0" indent="-342900" algn="l" defTabSz="914400" rtl="0" eaLnBrk="1" fontAlgn="auto" latinLnBrk="0" hangingPunct="1">
              <a:lnSpc>
                <a:spcPct val="100000"/>
              </a:lnSpc>
              <a:spcBef>
                <a:spcPts val="0"/>
              </a:spcBef>
              <a:spcAft>
                <a:spcPts val="600"/>
              </a:spcAft>
              <a:buClr>
                <a:srgbClr val="1E6083"/>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Arial" charset="0"/>
              </a:rPr>
              <a:t>Submitted in G5 (</a:t>
            </a:r>
            <a:r>
              <a:rPr kumimoji="0" lang="en-US" alt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Arial" charset="0"/>
                <a:hlinkClick r:id="rId4"/>
              </a:rPr>
              <a:t>http://www.g5.gov</a:t>
            </a:r>
            <a:r>
              <a:rPr kumimoji="0" lang="en-US" altLang="en-US" sz="2400" b="0" i="0" u="none" strike="noStrike" kern="1200" cap="none" spc="0" normalizeH="0" baseline="0" noProof="0" dirty="0">
                <a:ln>
                  <a:noFill/>
                </a:ln>
                <a:solidFill>
                  <a:prstClr val="black"/>
                </a:solidFill>
                <a:effectLst/>
                <a:uLnTx/>
                <a:uFillTx/>
                <a:latin typeface="Montserrat" panose="00000500000000000000" pitchFamily="2" charset="0"/>
                <a:ea typeface="+mn-ea"/>
                <a:cs typeface="Arial" charset="0"/>
              </a:rPr>
              <a:t>)</a:t>
            </a:r>
          </a:p>
          <a:p>
            <a:pPr marL="0" marR="0" lvl="0" indent="0" algn="l" defTabSz="914400" rtl="0" eaLnBrk="1" fontAlgn="auto" latinLnBrk="0" hangingPunct="1">
              <a:lnSpc>
                <a:spcPct val="100000"/>
              </a:lnSpc>
              <a:spcBef>
                <a:spcPts val="0"/>
              </a:spcBef>
              <a:spcAft>
                <a:spcPts val="600"/>
              </a:spcAft>
              <a:buClr>
                <a:srgbClr val="1E6083"/>
              </a:buClr>
              <a:buSzTx/>
              <a:buNone/>
              <a:tabLst/>
              <a:defRPr/>
            </a:pPr>
            <a:endParaRPr kumimoji="0" lang="en-US" sz="9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6F0450BB-AEB7-4C71-A77C-E74E278564AA}" type="slidenum">
              <a:rPr lang="en-US" altLang="en-US" sz="1200">
                <a:solidFill>
                  <a:srgbClr val="FFFFFF"/>
                </a:solidFill>
              </a:rPr>
              <a:pPr eaLnBrk="1" hangingPunct="1">
                <a:lnSpc>
                  <a:spcPct val="80000"/>
                </a:lnSpc>
              </a:pPr>
              <a:t>24</a:t>
            </a:fld>
            <a:endParaRPr lang="en-US" altLang="en-US" sz="1200">
              <a:solidFill>
                <a:srgbClr val="FFFFFF"/>
              </a:solidFill>
            </a:endParaRPr>
          </a:p>
        </p:txBody>
      </p:sp>
    </p:spTree>
    <p:extLst>
      <p:ext uri="{BB962C8B-B14F-4D97-AF65-F5344CB8AC3E}">
        <p14:creationId xmlns:p14="http://schemas.microsoft.com/office/powerpoint/2010/main" val="2359527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152400"/>
            <a:ext cx="8839200" cy="990600"/>
          </a:xfrm>
        </p:spPr>
        <p:txBody>
          <a:bodyPr/>
          <a:lstStyle/>
          <a:p>
            <a:pPr eaLnBrk="1" hangingPunct="1"/>
            <a:r>
              <a:rPr lang="en-US" altLang="en-US" sz="3600" dirty="0"/>
              <a:t>Grant Performance Reports: FPR</a:t>
            </a:r>
          </a:p>
        </p:txBody>
      </p:sp>
      <p:sp>
        <p:nvSpPr>
          <p:cNvPr id="2" name="Content Placeholder 1">
            <a:extLst>
              <a:ext uri="{FF2B5EF4-FFF2-40B4-BE49-F238E27FC236}">
                <a16:creationId xmlns:a16="http://schemas.microsoft.com/office/drawing/2014/main" id="{3B26985B-8622-4FCD-A044-38AB019E4FD2}"/>
              </a:ext>
            </a:extLst>
          </p:cNvPr>
          <p:cNvSpPr>
            <a:spLocks noGrp="1"/>
          </p:cNvSpPr>
          <p:nvPr>
            <p:ph sz="quarter" idx="1"/>
          </p:nvPr>
        </p:nvSpPr>
        <p:spPr>
          <a:xfrm>
            <a:off x="152400" y="1338262"/>
            <a:ext cx="8839200" cy="5062538"/>
          </a:xfrm>
        </p:spPr>
        <p:txBody>
          <a:bodyPr>
            <a:normAutofit/>
          </a:bodyPr>
          <a:lstStyle/>
          <a:p>
            <a:pPr marL="0" marR="0" lvl="3" indent="0" algn="l" defTabSz="914400" rtl="0" eaLnBrk="1" fontAlgn="auto" latinLnBrk="0" hangingPunct="1">
              <a:lnSpc>
                <a:spcPct val="100000"/>
              </a:lnSpc>
              <a:spcBef>
                <a:spcPts val="0"/>
              </a:spcBef>
              <a:spcAft>
                <a:spcPts val="60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Montserrat" panose="00000500000000000000" pitchFamily="2" charset="0"/>
                <a:ea typeface="+mn-ea"/>
                <a:cs typeface="+mn-cs"/>
              </a:rPr>
              <a:t>Final Performance Report</a:t>
            </a:r>
          </a:p>
          <a:p>
            <a:pPr marL="342900" marR="0" lvl="3" indent="-342900" algn="l" defTabSz="914400" rtl="0" eaLnBrk="1" fontAlgn="auto" latinLnBrk="0" hangingPunct="1">
              <a:lnSpc>
                <a:spcPct val="100000"/>
              </a:lnSpc>
              <a:spcBef>
                <a:spcPts val="0"/>
              </a:spcBef>
              <a:spcAft>
                <a:spcPts val="600"/>
              </a:spcAft>
              <a:buClr>
                <a:srgbClr val="ACCBF9">
                  <a:lumMod val="50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OSEP </a:t>
            </a:r>
            <a:r>
              <a:rPr lang="en-US" sz="2800" dirty="0">
                <a:solidFill>
                  <a:prstClr val="black"/>
                </a:solidFill>
              </a:rPr>
              <a:t>instructions </a:t>
            </a: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will clarify </a:t>
            </a:r>
            <a:r>
              <a:rPr lang="en-US" sz="2800" dirty="0">
                <a:solidFill>
                  <a:prstClr val="black"/>
                </a:solidFill>
              </a:rPr>
              <a:t>which</a:t>
            </a: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portions require updates, summaries of the full award period, and/or new information</a:t>
            </a:r>
          </a:p>
          <a:p>
            <a:pPr marL="342900" marR="0" lvl="3" indent="-342900" algn="l" defTabSz="914400" rtl="0" eaLnBrk="1" fontAlgn="auto" latinLnBrk="0" hangingPunct="1">
              <a:lnSpc>
                <a:spcPct val="100000"/>
              </a:lnSpc>
              <a:spcBef>
                <a:spcPts val="0"/>
              </a:spcBef>
              <a:spcAft>
                <a:spcPts val="600"/>
              </a:spcAft>
              <a:buClr>
                <a:srgbClr val="ACCBF9">
                  <a:lumMod val="50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Due no later than 90 days after end of project award period</a:t>
            </a:r>
          </a:p>
          <a:p>
            <a:pPr marL="342900" marR="0" lvl="3" indent="-342900" algn="l" defTabSz="914400" rtl="0" eaLnBrk="1" fontAlgn="auto" latinLnBrk="0" hangingPunct="1">
              <a:lnSpc>
                <a:spcPct val="100000"/>
              </a:lnSpc>
              <a:spcBef>
                <a:spcPts val="0"/>
              </a:spcBef>
              <a:spcAft>
                <a:spcPts val="600"/>
              </a:spcAft>
              <a:buClr>
                <a:srgbClr val="ACCBF9">
                  <a:lumMod val="50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Submitted in G5</a:t>
            </a:r>
            <a:endParaRPr kumimoji="0" lang="en-US" altLang="en-US" sz="2800" b="0" i="0" u="none" strike="noStrike" kern="1200" cap="none" spc="0" normalizeH="0" baseline="0" noProof="0" dirty="0">
              <a:ln>
                <a:noFill/>
              </a:ln>
              <a:solidFill>
                <a:prstClr val="black"/>
              </a:solidFill>
              <a:effectLst/>
              <a:uLnTx/>
              <a:uFillTx/>
              <a:latin typeface="Montserrat" panose="00000500000000000000" pitchFamily="2" charset="0"/>
              <a:ea typeface="+mn-ea"/>
              <a:cs typeface="Arial" charset="0"/>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6F0450BB-AEB7-4C71-A77C-E74E278564AA}" type="slidenum">
              <a:rPr lang="en-US" altLang="en-US" sz="1200">
                <a:solidFill>
                  <a:srgbClr val="FFFFFF"/>
                </a:solidFill>
              </a:rPr>
              <a:pPr eaLnBrk="1" hangingPunct="1">
                <a:lnSpc>
                  <a:spcPct val="80000"/>
                </a:lnSpc>
              </a:pPr>
              <a:t>25</a:t>
            </a:fld>
            <a:endParaRPr lang="en-US" altLang="en-US" sz="1200">
              <a:solidFill>
                <a:srgbClr val="FFFFFF"/>
              </a:solidFill>
            </a:endParaRPr>
          </a:p>
        </p:txBody>
      </p:sp>
    </p:spTree>
    <p:extLst>
      <p:ext uri="{BB962C8B-B14F-4D97-AF65-F5344CB8AC3E}">
        <p14:creationId xmlns:p14="http://schemas.microsoft.com/office/powerpoint/2010/main" val="2002973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FB5A-B424-4877-92EF-DD52C41EEFC6}"/>
              </a:ext>
            </a:extLst>
          </p:cNvPr>
          <p:cNvSpPr>
            <a:spLocks noGrp="1"/>
          </p:cNvSpPr>
          <p:nvPr>
            <p:ph type="title"/>
          </p:nvPr>
        </p:nvSpPr>
        <p:spPr/>
        <p:txBody>
          <a:bodyPr>
            <a:normAutofit fontScale="90000"/>
          </a:bodyPr>
          <a:lstStyle/>
          <a:p>
            <a:r>
              <a:rPr lang="en-US" altLang="en-US" dirty="0"/>
              <a:t>FY 2023 Grants Project Evaluation</a:t>
            </a:r>
            <a:endParaRPr lang="en-US" dirty="0"/>
          </a:p>
        </p:txBody>
      </p:sp>
      <p:graphicFrame>
        <p:nvGraphicFramePr>
          <p:cNvPr id="6" name="Content Placeholder 2" descr="Collect, analyze, and use data on scholars on an ongoing basis&#10;Continually evaluate the goals or objectives of the project&#10;Provide feedback and permit periodic assessment of progress toward achieving intended outcomes">
            <a:extLst>
              <a:ext uri="{FF2B5EF4-FFF2-40B4-BE49-F238E27FC236}">
                <a16:creationId xmlns:a16="http://schemas.microsoft.com/office/drawing/2014/main" id="{61F2D3DF-6DF8-1F45-CA8A-E71B84EC6483}"/>
              </a:ext>
            </a:extLst>
          </p:cNvPr>
          <p:cNvGraphicFramePr>
            <a:graphicFrameLocks noGrp="1"/>
          </p:cNvGraphicFramePr>
          <p:nvPr>
            <p:ph sz="quarter" idx="1"/>
            <p:extLst>
              <p:ext uri="{D42A27DB-BD31-4B8C-83A1-F6EECF244321}">
                <p14:modId xmlns:p14="http://schemas.microsoft.com/office/powerpoint/2010/main" val="1425195139"/>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852B0F7-66C8-4399-9D11-FB2E80DF3CE7}"/>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26</a:t>
            </a:fld>
            <a:endParaRPr lang="en-US" dirty="0"/>
          </a:p>
        </p:txBody>
      </p:sp>
    </p:spTree>
    <p:extLst>
      <p:ext uri="{BB962C8B-B14F-4D97-AF65-F5344CB8AC3E}">
        <p14:creationId xmlns:p14="http://schemas.microsoft.com/office/powerpoint/2010/main" val="2224685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B4AFB7-9B72-4DDC-9C70-BA3CDC643E77}"/>
              </a:ext>
            </a:extLst>
          </p:cNvPr>
          <p:cNvSpPr>
            <a:spLocks noGrp="1"/>
          </p:cNvSpPr>
          <p:nvPr>
            <p:ph type="title" idx="4294967295"/>
          </p:nvPr>
        </p:nvSpPr>
        <p:spPr>
          <a:xfrm>
            <a:off x="800100" y="2743200"/>
            <a:ext cx="75438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sz="4000" b="0"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USING THE PDPDCS</a:t>
            </a:r>
          </a:p>
        </p:txBody>
      </p:sp>
    </p:spTree>
    <p:extLst>
      <p:ext uri="{BB962C8B-B14F-4D97-AF65-F5344CB8AC3E}">
        <p14:creationId xmlns:p14="http://schemas.microsoft.com/office/powerpoint/2010/main" val="134682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990600"/>
          </a:xfrm>
        </p:spPr>
        <p:txBody>
          <a:bodyPr>
            <a:normAutofit/>
          </a:bodyPr>
          <a:lstStyle/>
          <a:p>
            <a:r>
              <a:rPr lang="en-US" sz="3600" dirty="0"/>
              <a:t>PDPDCS: Live Demonstration</a:t>
            </a:r>
          </a:p>
        </p:txBody>
      </p:sp>
      <p:sp>
        <p:nvSpPr>
          <p:cNvPr id="3" name="Content Placeholder 2"/>
          <p:cNvSpPr>
            <a:spLocks noGrp="1"/>
          </p:cNvSpPr>
          <p:nvPr>
            <p:ph sz="quarter" idx="1"/>
          </p:nvPr>
        </p:nvSpPr>
        <p:spPr>
          <a:xfrm>
            <a:off x="304800" y="1447800"/>
            <a:ext cx="8458200" cy="4724400"/>
          </a:xfrm>
        </p:spPr>
        <p:txBody>
          <a:bodyPr>
            <a:normAutofit lnSpcReduction="10000"/>
          </a:bodyPr>
          <a:lstStyle/>
          <a:p>
            <a:pPr marL="0" indent="0">
              <a:buNone/>
            </a:pPr>
            <a:r>
              <a:rPr lang="en-US" sz="3100" dirty="0"/>
              <a:t>PDPDCS demonstration will show:</a:t>
            </a:r>
          </a:p>
          <a:p>
            <a:pPr lvl="1"/>
            <a:r>
              <a:rPr lang="en-US" sz="2500" dirty="0"/>
              <a:t>Logging into the system</a:t>
            </a:r>
          </a:p>
          <a:p>
            <a:pPr lvl="1"/>
            <a:r>
              <a:rPr lang="en-US" sz="2500" dirty="0"/>
              <a:t>Updating grant and contact information</a:t>
            </a:r>
          </a:p>
          <a:p>
            <a:pPr lvl="1"/>
            <a:r>
              <a:rPr lang="en-US" sz="2500" dirty="0"/>
              <a:t>Adding a secondary user</a:t>
            </a:r>
          </a:p>
          <a:p>
            <a:pPr lvl="1"/>
            <a:r>
              <a:rPr lang="en-US" sz="2500" dirty="0"/>
              <a:t>Using the digital Pre-Scholarship Agreement (PSA) or uploading a physical PSA and entering scholar data</a:t>
            </a:r>
          </a:p>
          <a:p>
            <a:pPr lvl="1"/>
            <a:r>
              <a:rPr lang="en-US" sz="2500" dirty="0"/>
              <a:t>Updating scholar data</a:t>
            </a:r>
          </a:p>
          <a:p>
            <a:pPr lvl="1"/>
            <a:r>
              <a:rPr lang="en-US" sz="2500" dirty="0"/>
              <a:t>Tracking scholar’s service obligation fulfillment</a:t>
            </a:r>
          </a:p>
          <a:p>
            <a:pPr lvl="1"/>
            <a:r>
              <a:rPr lang="en-US" sz="2500" dirty="0"/>
              <a:t>Using the digital or physical Exit Agreement (EC) to exit a scholar</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376559" y="6324600"/>
            <a:ext cx="533400" cy="320676"/>
          </a:xfrm>
        </p:spPr>
        <p:txBody>
          <a:bodyPr>
            <a:normAutofit fontScale="92500" lnSpcReduction="20000"/>
          </a:bodyPr>
          <a:lstStyle/>
          <a:p>
            <a:fld id="{78FEA6AD-5963-42A3-B799-50DDE2FA9A33}" type="slidenum">
              <a:rPr lang="en-US" smtClean="0"/>
              <a:pPr/>
              <a:t>28</a:t>
            </a:fld>
            <a:endParaRPr lang="en-US" dirty="0"/>
          </a:p>
        </p:txBody>
      </p:sp>
    </p:spTree>
    <p:extLst>
      <p:ext uri="{BB962C8B-B14F-4D97-AF65-F5344CB8AC3E}">
        <p14:creationId xmlns:p14="http://schemas.microsoft.com/office/powerpoint/2010/main" val="4023865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noAutofit/>
          </a:bodyPr>
          <a:lstStyle/>
          <a:p>
            <a:r>
              <a:rPr lang="en-US" sz="3600" dirty="0"/>
              <a:t>PDPDCS Setup Reminders: Secondary Users</a:t>
            </a:r>
          </a:p>
        </p:txBody>
      </p:sp>
      <p:sp>
        <p:nvSpPr>
          <p:cNvPr id="7171" name="Rectangle 3"/>
          <p:cNvSpPr>
            <a:spLocks noGrp="1" noChangeArrowheads="1"/>
          </p:cNvSpPr>
          <p:nvPr>
            <p:ph sz="quarter" idx="1"/>
          </p:nvPr>
        </p:nvSpPr>
        <p:spPr>
          <a:xfrm>
            <a:off x="152399" y="1371600"/>
            <a:ext cx="8908473" cy="4953000"/>
          </a:xfrm>
        </p:spPr>
        <p:txBody>
          <a:bodyPr>
            <a:normAutofit fontScale="85000" lnSpcReduction="20000"/>
          </a:bodyPr>
          <a:lstStyle/>
          <a:p>
            <a:pPr>
              <a:spcAft>
                <a:spcPts val="500"/>
              </a:spcAft>
            </a:pPr>
            <a:r>
              <a:rPr lang="en-US" sz="3300" b="1" u="sng" dirty="0"/>
              <a:t>Project Directors are responsible for all data entries</a:t>
            </a:r>
            <a:r>
              <a:rPr lang="en-US" sz="3300" dirty="0"/>
              <a:t>; however, secondary users are permitted to assist in the process.</a:t>
            </a:r>
          </a:p>
          <a:p>
            <a:pPr>
              <a:spcAft>
                <a:spcPts val="500"/>
              </a:spcAft>
            </a:pPr>
            <a:r>
              <a:rPr lang="en-US" sz="3300" dirty="0"/>
              <a:t>Secondary users:</a:t>
            </a:r>
          </a:p>
          <a:p>
            <a:pPr lvl="1">
              <a:spcAft>
                <a:spcPts val="500"/>
              </a:spcAft>
            </a:pPr>
            <a:r>
              <a:rPr lang="en-US" sz="2700" dirty="0"/>
              <a:t>Can enter scholar information, and</a:t>
            </a:r>
          </a:p>
          <a:p>
            <a:pPr lvl="1">
              <a:spcAft>
                <a:spcPts val="500"/>
              </a:spcAft>
            </a:pPr>
            <a:r>
              <a:rPr lang="en-US" sz="2700" dirty="0"/>
              <a:t>Have a unique log in.</a:t>
            </a:r>
          </a:p>
          <a:p>
            <a:pPr>
              <a:spcAft>
                <a:spcPts val="500"/>
              </a:spcAft>
            </a:pPr>
            <a:r>
              <a:rPr lang="en-US" sz="3300" dirty="0"/>
              <a:t>Only </a:t>
            </a:r>
            <a:r>
              <a:rPr lang="en-US" sz="3300" b="1" u="sng" dirty="0"/>
              <a:t>three people per grant</a:t>
            </a:r>
            <a:r>
              <a:rPr lang="en-US" sz="3300" b="1" dirty="0"/>
              <a:t> </a:t>
            </a:r>
            <a:r>
              <a:rPr lang="en-US" sz="3300" dirty="0"/>
              <a:t>may access.</a:t>
            </a:r>
          </a:p>
          <a:p>
            <a:pPr lvl="1">
              <a:spcAft>
                <a:spcPts val="500"/>
              </a:spcAft>
            </a:pPr>
            <a:r>
              <a:rPr lang="en-US" sz="2700" dirty="0"/>
              <a:t>Project Directors may change the secondary user(s) at any time. </a:t>
            </a:r>
          </a:p>
          <a:p>
            <a:pPr>
              <a:spcAft>
                <a:spcPts val="500"/>
              </a:spcAft>
            </a:pPr>
            <a:r>
              <a:rPr lang="en-US" sz="3300" b="1" u="sng" dirty="0"/>
              <a:t>Note:</a:t>
            </a:r>
            <a:r>
              <a:rPr lang="en-US" sz="3300" u="sng" dirty="0"/>
              <a:t> </a:t>
            </a:r>
            <a:r>
              <a:rPr lang="en-US" sz="3300" b="1" u="sng" dirty="0"/>
              <a:t>You may NOT create a shared inbox for your secondary user(s) – each user requires a unique login</a:t>
            </a:r>
            <a:r>
              <a:rPr lang="en-US" sz="3300" b="1" dirty="0"/>
              <a:t>. </a:t>
            </a:r>
          </a:p>
          <a:p>
            <a:pPr>
              <a:buFont typeface="Wingdings 2" pitchFamily="18" charset="2"/>
              <a:buNone/>
            </a:pPr>
            <a:endParaRPr lang="en-US" b="1" dirty="0">
              <a:solidFill>
                <a:srgbClr val="002060"/>
              </a:solidFill>
            </a:endParaRPr>
          </a:p>
          <a:p>
            <a:endParaRPr lang="en-US" dirty="0"/>
          </a:p>
        </p:txBody>
      </p:sp>
      <p:sp>
        <p:nvSpPr>
          <p:cNvPr id="4"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78FEA6AD-5963-42A3-B799-50DDE2FA9A33}" type="slidenum">
              <a:rPr lang="en-US" smtClean="0"/>
              <a:pPr/>
              <a:t>29</a:t>
            </a:fld>
            <a:endParaRPr lang="en-US" dirty="0"/>
          </a:p>
        </p:txBody>
      </p:sp>
    </p:spTree>
    <p:extLst>
      <p:ext uri="{BB962C8B-B14F-4D97-AF65-F5344CB8AC3E}">
        <p14:creationId xmlns:p14="http://schemas.microsoft.com/office/powerpoint/2010/main" val="191625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 calcmode="lin" valueType="num">
                                      <p:cBhvr additive="base">
                                        <p:cTn id="11"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 calcmode="lin" valueType="num">
                                      <p:cBhvr additive="base">
                                        <p:cTn id="1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anim calcmode="lin" valueType="num">
                                      <p:cBhvr additive="base">
                                        <p:cTn id="2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anim calcmode="lin" valueType="num">
                                      <p:cBhvr additive="base">
                                        <p:cTn id="2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Agenda </a:t>
            </a:r>
          </a:p>
        </p:txBody>
      </p:sp>
      <p:sp>
        <p:nvSpPr>
          <p:cNvPr id="3" name="Content Placeholder 2"/>
          <p:cNvSpPr>
            <a:spLocks noGrp="1"/>
          </p:cNvSpPr>
          <p:nvPr>
            <p:ph sz="quarter" idx="1"/>
          </p:nvPr>
        </p:nvSpPr>
        <p:spPr/>
        <p:txBody>
          <a:bodyPr>
            <a:normAutofit lnSpcReduction="10000"/>
          </a:bodyPr>
          <a:lstStyle/>
          <a:p>
            <a:r>
              <a:rPr lang="en-US" dirty="0"/>
              <a:t>325D, 325K, 325M, and 325R grant priorities</a:t>
            </a:r>
          </a:p>
          <a:p>
            <a:r>
              <a:rPr lang="en-US" dirty="0"/>
              <a:t>PDP grantee reporting requirements and performance measures</a:t>
            </a:r>
          </a:p>
          <a:p>
            <a:r>
              <a:rPr lang="en-US" dirty="0"/>
              <a:t>PDPDCS demonstration</a:t>
            </a:r>
          </a:p>
          <a:p>
            <a:r>
              <a:rPr lang="en-US" dirty="0"/>
              <a:t>Grantee reporting responsibilities for high quality data</a:t>
            </a:r>
          </a:p>
          <a:p>
            <a:r>
              <a:rPr lang="en-US" dirty="0"/>
              <a:t>Strategies for avoiding security incidents</a:t>
            </a:r>
          </a:p>
          <a:p>
            <a:r>
              <a:rPr lang="en-US" dirty="0"/>
              <a:t>Reminders for submitting PDP data</a:t>
            </a:r>
          </a:p>
          <a:p>
            <a:r>
              <a:rPr lang="en-US" dirty="0"/>
              <a:t>Resources and supports</a:t>
            </a:r>
            <a:endParaRPr lang="en-US" dirty="0">
              <a:solidFill>
                <a:srgbClr val="FF0000"/>
              </a:solidFill>
            </a:endParaRPr>
          </a:p>
          <a:p>
            <a:endParaRPr lang="en-US" dirty="0">
              <a:solidFill>
                <a:srgbClr val="FF0000"/>
              </a:solidFill>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normAutofit fontScale="62500" lnSpcReduction="20000"/>
          </a:bodyPr>
          <a:lstStyle/>
          <a:p>
            <a:fld id="{11F66CED-2B61-4DFE-9587-19755F43A1BB}" type="slidenum">
              <a:rPr lang="en-US" smtClean="0"/>
              <a:pPr/>
              <a:t>3</a:t>
            </a:fld>
            <a:endParaRPr lang="en-US" dirty="0"/>
          </a:p>
        </p:txBody>
      </p:sp>
    </p:spTree>
    <p:extLst>
      <p:ext uri="{BB962C8B-B14F-4D97-AF65-F5344CB8AC3E}">
        <p14:creationId xmlns:p14="http://schemas.microsoft.com/office/powerpoint/2010/main" val="288821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2B0687-6D77-49EB-9AEA-ECD344164C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02433" y="4249892"/>
            <a:ext cx="1991197" cy="1922308"/>
          </a:xfrm>
          <a:prstGeom prst="rect">
            <a:avLst/>
          </a:prstGeom>
        </p:spPr>
      </p:pic>
      <p:sp>
        <p:nvSpPr>
          <p:cNvPr id="12290" name="Title 1"/>
          <p:cNvSpPr>
            <a:spLocks noGrp="1"/>
          </p:cNvSpPr>
          <p:nvPr>
            <p:ph type="title"/>
          </p:nvPr>
        </p:nvSpPr>
        <p:spPr/>
        <p:txBody>
          <a:bodyPr>
            <a:normAutofit fontScale="90000"/>
          </a:bodyPr>
          <a:lstStyle/>
          <a:p>
            <a:r>
              <a:rPr lang="en-US" sz="4000" dirty="0"/>
              <a:t>Enrolling in MFA for the PDPDCS</a:t>
            </a:r>
            <a:endParaRPr lang="en-US" altLang="en-US" sz="4000" dirty="0"/>
          </a:p>
        </p:txBody>
      </p:sp>
      <p:sp>
        <p:nvSpPr>
          <p:cNvPr id="12292" name="Content Placeholder 3"/>
          <p:cNvSpPr>
            <a:spLocks noGrp="1"/>
          </p:cNvSpPr>
          <p:nvPr>
            <p:ph sz="quarter" idx="1"/>
          </p:nvPr>
        </p:nvSpPr>
        <p:spPr>
          <a:xfrm>
            <a:off x="150370" y="1447800"/>
            <a:ext cx="8759589" cy="4724400"/>
          </a:xfrm>
        </p:spPr>
        <p:txBody>
          <a:bodyPr>
            <a:normAutofit lnSpcReduction="10000"/>
          </a:bodyPr>
          <a:lstStyle/>
          <a:p>
            <a:pPr marL="514350" indent="-514350">
              <a:spcBef>
                <a:spcPts val="0"/>
              </a:spcBef>
              <a:spcAft>
                <a:spcPts val="600"/>
              </a:spcAft>
              <a:buFont typeface="+mj-lt"/>
              <a:buAutoNum type="arabicPeriod"/>
            </a:pPr>
            <a:r>
              <a:rPr lang="en-US" sz="2400" b="1" dirty="0"/>
              <a:t>Download and install Google Authenticator on your smartphone </a:t>
            </a:r>
          </a:p>
          <a:p>
            <a:pPr lvl="1">
              <a:spcBef>
                <a:spcPts val="0"/>
              </a:spcBef>
              <a:spcAft>
                <a:spcPts val="600"/>
              </a:spcAft>
            </a:pPr>
            <a:r>
              <a:rPr lang="en-US" sz="2000" dirty="0"/>
              <a:t>The app is available through the </a:t>
            </a:r>
            <a:r>
              <a:rPr lang="en-US" sz="2000" dirty="0">
                <a:hlinkClick r:id="rId4"/>
              </a:rPr>
              <a:t>Apple App Store </a:t>
            </a:r>
            <a:r>
              <a:rPr lang="en-US" sz="2000" dirty="0"/>
              <a:t>or </a:t>
            </a:r>
            <a:br>
              <a:rPr lang="en-US" sz="2000" dirty="0"/>
            </a:br>
            <a:r>
              <a:rPr lang="en-US" sz="2000" dirty="0">
                <a:hlinkClick r:id="rId4"/>
              </a:rPr>
              <a:t>Google Play Store</a:t>
            </a:r>
            <a:r>
              <a:rPr lang="en-US" sz="2000" dirty="0"/>
              <a:t> by searching for “Google Authenticator.”</a:t>
            </a:r>
          </a:p>
          <a:p>
            <a:pPr marL="457200" indent="-457200" fontAlgn="base">
              <a:buFont typeface="+mj-lt"/>
              <a:buAutoNum type="arabicPeriod"/>
            </a:pPr>
            <a:r>
              <a:rPr lang="en-US" sz="2400" b="1" dirty="0"/>
              <a:t>Pair the app and PDPDCS</a:t>
            </a:r>
          </a:p>
          <a:p>
            <a:pPr marL="627063" indent="-287338" fontAlgn="base"/>
            <a:r>
              <a:rPr lang="en-US" sz="2000" dirty="0"/>
              <a:t>Open the Google Authenticator </a:t>
            </a:r>
            <a:br>
              <a:rPr lang="en-US" sz="2000" dirty="0"/>
            </a:br>
            <a:r>
              <a:rPr lang="en-US" sz="2000" dirty="0"/>
              <a:t>app</a:t>
            </a:r>
          </a:p>
          <a:p>
            <a:pPr marL="627063" indent="-287338" fontAlgn="base"/>
            <a:r>
              <a:rPr lang="en-US" sz="2000" dirty="0"/>
              <a:t>Click the + button on the app to </a:t>
            </a:r>
            <a:br>
              <a:rPr lang="en-US" sz="2000" dirty="0"/>
            </a:br>
            <a:r>
              <a:rPr lang="en-US" sz="2000" dirty="0"/>
              <a:t>add the PDPDCS website </a:t>
            </a:r>
          </a:p>
          <a:p>
            <a:pPr marL="627063" indent="-287338" fontAlgn="base"/>
            <a:r>
              <a:rPr lang="en-US" sz="2000" dirty="0"/>
              <a:t>Scan the QR Code from the </a:t>
            </a:r>
            <a:br>
              <a:rPr lang="en-US" sz="2000" dirty="0"/>
            </a:br>
            <a:r>
              <a:rPr lang="en-US" sz="2000" dirty="0"/>
              <a:t>PDPDCS website enroll page </a:t>
            </a:r>
            <a:br>
              <a:rPr lang="en-US" sz="2000" dirty="0"/>
            </a:br>
            <a:r>
              <a:rPr lang="en-US" sz="2000" dirty="0"/>
              <a:t>with your smartphone by holding </a:t>
            </a:r>
            <a:br>
              <a:rPr lang="en-US" sz="2000" dirty="0"/>
            </a:br>
            <a:r>
              <a:rPr lang="en-US" sz="2000" dirty="0"/>
              <a:t>the camera up to the website</a:t>
            </a:r>
            <a:endParaRPr lang="en-US" sz="1900"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68B278D-7A3D-4128-BD92-3B7A66DFA490}" type="slidenum">
              <a:rPr lang="en-US" altLang="en-US">
                <a:solidFill>
                  <a:srgbClr val="FFFFFF"/>
                </a:solidFill>
              </a:rPr>
              <a:pPr eaLnBrk="1" hangingPunct="1">
                <a:lnSpc>
                  <a:spcPct val="80000"/>
                </a:lnSpc>
              </a:pPr>
              <a:t>30</a:t>
            </a:fld>
            <a:endParaRPr lang="en-US" altLang="en-US" dirty="0">
              <a:solidFill>
                <a:srgbClr val="FFFFFF"/>
              </a:solidFill>
            </a:endParaRPr>
          </a:p>
        </p:txBody>
      </p:sp>
      <p:pic>
        <p:nvPicPr>
          <p:cNvPr id="9" name="Picture 2">
            <a:extLst>
              <a:ext uri="{FF2B5EF4-FFF2-40B4-BE49-F238E27FC236}">
                <a16:creationId xmlns:a16="http://schemas.microsoft.com/office/drawing/2014/main" id="{834BD17A-8461-4DC9-9683-7E6E3700DF51}"/>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9830" y="2971800"/>
            <a:ext cx="1742603" cy="3003018"/>
          </a:xfrm>
          <a:prstGeom prst="rect">
            <a:avLst/>
          </a:prstGeom>
          <a:noFill/>
          <a:ln>
            <a:solidFill>
              <a:srgbClr val="24335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fade">
                                      <p:cBhvr>
                                        <p:cTn id="7" dur="500"/>
                                        <p:tgtEl>
                                          <p:spTgt spid="1229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2">
                                            <p:txEl>
                                              <p:pRg st="1" end="1"/>
                                            </p:txEl>
                                          </p:spTgt>
                                        </p:tgtEl>
                                        <p:attrNameLst>
                                          <p:attrName>style.visibility</p:attrName>
                                        </p:attrNameLst>
                                      </p:cBhvr>
                                      <p:to>
                                        <p:strVal val="visible"/>
                                      </p:to>
                                    </p:set>
                                    <p:animEffect transition="in" filter="fade">
                                      <p:cBhvr>
                                        <p:cTn id="10" dur="500"/>
                                        <p:tgtEl>
                                          <p:spTgt spid="1229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animEffect transition="in" filter="fade">
                                      <p:cBhvr>
                                        <p:cTn id="15" dur="500"/>
                                        <p:tgtEl>
                                          <p:spTgt spid="1229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292">
                                            <p:txEl>
                                              <p:pRg st="3" end="3"/>
                                            </p:txEl>
                                          </p:spTgt>
                                        </p:tgtEl>
                                        <p:attrNameLst>
                                          <p:attrName>style.visibility</p:attrName>
                                        </p:attrNameLst>
                                      </p:cBhvr>
                                      <p:to>
                                        <p:strVal val="visible"/>
                                      </p:to>
                                    </p:set>
                                    <p:animEffect transition="in" filter="fade">
                                      <p:cBhvr>
                                        <p:cTn id="18" dur="500"/>
                                        <p:tgtEl>
                                          <p:spTgt spid="1229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animEffect transition="in" filter="fade">
                                      <p:cBhvr>
                                        <p:cTn id="23" dur="500"/>
                                        <p:tgtEl>
                                          <p:spTgt spid="1229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2292">
                                            <p:txEl>
                                              <p:pRg st="5" end="5"/>
                                            </p:txEl>
                                          </p:spTgt>
                                        </p:tgtEl>
                                        <p:attrNameLst>
                                          <p:attrName>style.visibility</p:attrName>
                                        </p:attrNameLst>
                                      </p:cBhvr>
                                      <p:to>
                                        <p:strVal val="visible"/>
                                      </p:to>
                                    </p:set>
                                    <p:animEffect transition="in" filter="fade">
                                      <p:cBhvr>
                                        <p:cTn id="34" dur="500"/>
                                        <p:tgtEl>
                                          <p:spTgt spid="122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4000" dirty="0"/>
              <a:t>Enrolling in MFA for the PDPDCS          - </a:t>
            </a:r>
            <a:r>
              <a:rPr lang="en-US" sz="4000" i="1" dirty="0"/>
              <a:t>continued</a:t>
            </a:r>
            <a:endParaRPr lang="en-US" altLang="en-US" sz="4000" i="1" dirty="0"/>
          </a:p>
        </p:txBody>
      </p:sp>
      <p:sp>
        <p:nvSpPr>
          <p:cNvPr id="13315" name="Content Placeholder 2">
            <a:extLst>
              <a:ext uri="{C183D7F6-B498-43B3-948B-1728B52AA6E4}">
                <adec:decorative xmlns:adec="http://schemas.microsoft.com/office/drawing/2017/decorative" val="1"/>
              </a:ext>
            </a:extLst>
          </p:cNvPr>
          <p:cNvSpPr>
            <a:spLocks noGrp="1"/>
          </p:cNvSpPr>
          <p:nvPr>
            <p:ph sz="quarter" idx="1"/>
          </p:nvPr>
        </p:nvSpPr>
        <p:spPr/>
        <p:txBody>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E6E70B3-7E58-428A-BAD4-B840F2CA730D}" type="slidenum">
              <a:rPr lang="en-US" altLang="en-US">
                <a:solidFill>
                  <a:srgbClr val="FFFFFF"/>
                </a:solidFill>
              </a:rPr>
              <a:pPr eaLnBrk="1" hangingPunct="1">
                <a:lnSpc>
                  <a:spcPct val="80000"/>
                </a:lnSpc>
              </a:pPr>
              <a:t>31</a:t>
            </a:fld>
            <a:endParaRPr lang="en-US" altLang="en-US" dirty="0">
              <a:solidFill>
                <a:srgbClr val="FFFFFF"/>
              </a:solidFill>
            </a:endParaRPr>
          </a:p>
        </p:txBody>
      </p:sp>
      <p:sp>
        <p:nvSpPr>
          <p:cNvPr id="13316" name="Content Placeholder 3"/>
          <p:cNvSpPr>
            <a:spLocks noGrp="1"/>
          </p:cNvSpPr>
          <p:nvPr>
            <p:ph sz="half" idx="4294967295"/>
          </p:nvPr>
        </p:nvSpPr>
        <p:spPr>
          <a:xfrm>
            <a:off x="260975" y="1459144"/>
            <a:ext cx="8405812" cy="4495800"/>
          </a:xfrm>
        </p:spPr>
        <p:txBody>
          <a:bodyPr>
            <a:normAutofit/>
          </a:bodyPr>
          <a:lstStyle/>
          <a:p>
            <a:pPr marL="514350" indent="-514350" fontAlgn="base">
              <a:buFont typeface="+mj-lt"/>
              <a:buAutoNum type="arabicPeriod" startAt="3"/>
            </a:pPr>
            <a:r>
              <a:rPr lang="en-US" sz="2600" b="1" dirty="0"/>
              <a:t>Enter code in the app</a:t>
            </a:r>
          </a:p>
          <a:p>
            <a:pPr fontAlgn="base"/>
            <a:r>
              <a:rPr lang="en-US" sz="2000" dirty="0"/>
              <a:t>Enter the code generated by the Google Authenticator app into the PDPDCS enroll page and click “Validate.”</a:t>
            </a:r>
          </a:p>
          <a:p>
            <a:pPr fontAlgn="base"/>
            <a:r>
              <a:rPr lang="en-US" sz="2000" dirty="0"/>
              <a:t>Remember to enter the code quickly as each code is only valid for 30 seconds. As soon as another code is generated, the preceding one becomes invalid.</a:t>
            </a:r>
          </a:p>
        </p:txBody>
      </p:sp>
      <p:pic>
        <p:nvPicPr>
          <p:cNvPr id="13" name="Picture 12" descr="Screenshot of the code displayed in the Google Authenticator App">
            <a:extLst>
              <a:ext uri="{FF2B5EF4-FFF2-40B4-BE49-F238E27FC236}">
                <a16:creationId xmlns:a16="http://schemas.microsoft.com/office/drawing/2014/main" id="{3AF36D4F-4E14-42DC-8A44-A0C9269A40C6}"/>
              </a:ext>
            </a:extLst>
          </p:cNvPr>
          <p:cNvPicPr>
            <a:picLocks noChangeAspect="1"/>
          </p:cNvPicPr>
          <p:nvPr/>
        </p:nvPicPr>
        <p:blipFill>
          <a:blip r:embed="rId3"/>
          <a:stretch>
            <a:fillRect/>
          </a:stretch>
        </p:blipFill>
        <p:spPr>
          <a:xfrm>
            <a:off x="2201434" y="3743712"/>
            <a:ext cx="1532366" cy="2277937"/>
          </a:xfrm>
          <a:prstGeom prst="rect">
            <a:avLst/>
          </a:prstGeom>
          <a:ln>
            <a:solidFill>
              <a:srgbClr val="243352"/>
            </a:solidFill>
          </a:ln>
        </p:spPr>
      </p:pic>
      <p:sp>
        <p:nvSpPr>
          <p:cNvPr id="2" name="Arrow: Right 1">
            <a:extLst>
              <a:ext uri="{FF2B5EF4-FFF2-40B4-BE49-F238E27FC236}">
                <a16:creationId xmlns:a16="http://schemas.microsoft.com/office/drawing/2014/main" id="{B937D3C4-77D2-4229-B2FB-97F828EF91CC}"/>
              </a:ext>
            </a:extLst>
          </p:cNvPr>
          <p:cNvSpPr/>
          <p:nvPr/>
        </p:nvSpPr>
        <p:spPr>
          <a:xfrm>
            <a:off x="622106" y="3886200"/>
            <a:ext cx="1532365" cy="6096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6-digit code</a:t>
            </a:r>
          </a:p>
        </p:txBody>
      </p:sp>
      <p:pic>
        <p:nvPicPr>
          <p:cNvPr id="9" name="Picture 8" descr="Screenshot of PDPDCS showing text box to enter the code">
            <a:extLst>
              <a:ext uri="{FF2B5EF4-FFF2-40B4-BE49-F238E27FC236}">
                <a16:creationId xmlns:a16="http://schemas.microsoft.com/office/drawing/2014/main" id="{D77110C9-ED32-405E-8113-652B8FF65734}"/>
              </a:ext>
            </a:extLst>
          </p:cNvPr>
          <p:cNvPicPr>
            <a:picLocks noChangeAspect="1"/>
          </p:cNvPicPr>
          <p:nvPr/>
        </p:nvPicPr>
        <p:blipFill rotWithShape="1">
          <a:blip r:embed="rId4"/>
          <a:srcRect r="33827"/>
          <a:stretch/>
        </p:blipFill>
        <p:spPr>
          <a:xfrm>
            <a:off x="4904919" y="3836492"/>
            <a:ext cx="2430589" cy="2047488"/>
          </a:xfrm>
          <a:prstGeom prst="rect">
            <a:avLst/>
          </a:prstGeom>
          <a:ln>
            <a:solidFill>
              <a:schemeClr val="bg1"/>
            </a:solidFill>
          </a:ln>
        </p:spPr>
      </p:pic>
      <p:sp>
        <p:nvSpPr>
          <p:cNvPr id="10" name="Arrow: Left 9">
            <a:extLst>
              <a:ext uri="{FF2B5EF4-FFF2-40B4-BE49-F238E27FC236}">
                <a16:creationId xmlns:a16="http://schemas.microsoft.com/office/drawing/2014/main" id="{DCFF86A7-D059-4438-AB36-FE03F335A190}"/>
              </a:ext>
            </a:extLst>
          </p:cNvPr>
          <p:cNvSpPr/>
          <p:nvPr/>
        </p:nvSpPr>
        <p:spPr>
          <a:xfrm>
            <a:off x="6942566" y="5298834"/>
            <a:ext cx="1941898" cy="671314"/>
          </a:xfrm>
          <a:prstGeom prst="leftArrow">
            <a:avLst>
              <a:gd name="adj1" fmla="val 50000"/>
              <a:gd name="adj2" fmla="val 411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Enter code here</a:t>
            </a:r>
          </a:p>
        </p:txBody>
      </p:sp>
      <p:pic>
        <p:nvPicPr>
          <p:cNvPr id="11" name="Picture 10">
            <a:extLst>
              <a:ext uri="{FF2B5EF4-FFF2-40B4-BE49-F238E27FC236}">
                <a16:creationId xmlns:a16="http://schemas.microsoft.com/office/drawing/2014/main" id="{A34CAECA-0B4A-47A8-B4AD-8FC85D824869}"/>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9091"/>
          <a:stretch/>
        </p:blipFill>
        <p:spPr>
          <a:xfrm>
            <a:off x="3962400" y="3505200"/>
            <a:ext cx="4372777" cy="2593311"/>
          </a:xfrm>
          <a:prstGeom prst="rect">
            <a:avLst/>
          </a:prstGeom>
        </p:spPr>
      </p:pic>
    </p:spTree>
    <p:extLst>
      <p:ext uri="{BB962C8B-B14F-4D97-AF65-F5344CB8AC3E}">
        <p14:creationId xmlns:p14="http://schemas.microsoft.com/office/powerpoint/2010/main" val="4242412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9090-507C-4270-9286-E5BA1FC18163}"/>
              </a:ext>
            </a:extLst>
          </p:cNvPr>
          <p:cNvSpPr>
            <a:spLocks noGrp="1"/>
          </p:cNvSpPr>
          <p:nvPr>
            <p:ph type="title"/>
          </p:nvPr>
        </p:nvSpPr>
        <p:spPr>
          <a:xfrm>
            <a:off x="304800" y="152400"/>
            <a:ext cx="8839200" cy="990600"/>
          </a:xfrm>
        </p:spPr>
        <p:txBody>
          <a:bodyPr>
            <a:normAutofit fontScale="90000"/>
          </a:bodyPr>
          <a:lstStyle/>
          <a:p>
            <a:r>
              <a:rPr lang="en-US" dirty="0"/>
              <a:t>Signing into the PDPDCS in the Future</a:t>
            </a:r>
          </a:p>
        </p:txBody>
      </p:sp>
      <p:sp>
        <p:nvSpPr>
          <p:cNvPr id="3" name="Content Placeholder 2">
            <a:extLst>
              <a:ext uri="{FF2B5EF4-FFF2-40B4-BE49-F238E27FC236}">
                <a16:creationId xmlns:a16="http://schemas.microsoft.com/office/drawing/2014/main" id="{D5D24B7F-0748-44CB-A492-4ED89D83C9B0}"/>
              </a:ext>
            </a:extLst>
          </p:cNvPr>
          <p:cNvSpPr>
            <a:spLocks noGrp="1"/>
          </p:cNvSpPr>
          <p:nvPr>
            <p:ph sz="quarter" idx="1"/>
          </p:nvPr>
        </p:nvSpPr>
        <p:spPr/>
        <p:txBody>
          <a:bodyPr>
            <a:normAutofit fontScale="25000" lnSpcReduction="20000"/>
          </a:bodyPr>
          <a:lstStyle/>
          <a:p>
            <a:pPr marL="0" indent="0" fontAlgn="base">
              <a:buNone/>
            </a:pPr>
            <a:r>
              <a:rPr lang="en-US" sz="9200" dirty="0"/>
              <a:t>Each time you sign into the PDPDCS from any device you will need to complete these steps:</a:t>
            </a:r>
          </a:p>
          <a:p>
            <a:pPr marL="514350" indent="-514350" fontAlgn="base">
              <a:buFont typeface="+mj-lt"/>
              <a:buAutoNum type="arabicPeriod"/>
            </a:pPr>
            <a:r>
              <a:rPr lang="en-US" sz="9200" dirty="0"/>
              <a:t>Enter your username and password in the PDPDCS.</a:t>
            </a:r>
          </a:p>
          <a:p>
            <a:pPr marL="514350" indent="-514350" fontAlgn="base">
              <a:spcBef>
                <a:spcPts val="1200"/>
              </a:spcBef>
              <a:buFont typeface="+mj-lt"/>
              <a:buAutoNum type="arabicPeriod"/>
            </a:pPr>
            <a:r>
              <a:rPr lang="en-US" sz="9200" dirty="0"/>
              <a:t>Open the Google Authenticator app on your smartphone and enter the 6-digit security code* into the PDPDCS when prompted by the system.</a:t>
            </a:r>
          </a:p>
          <a:p>
            <a:pPr marL="0" indent="0" fontAlgn="base">
              <a:spcBef>
                <a:spcPts val="1200"/>
              </a:spcBef>
              <a:buNone/>
            </a:pPr>
            <a:r>
              <a:rPr lang="en-US" sz="9200" b="1" dirty="0"/>
              <a:t>Note:</a:t>
            </a:r>
          </a:p>
          <a:p>
            <a:pPr fontAlgn="base">
              <a:spcBef>
                <a:spcPts val="1200"/>
              </a:spcBef>
            </a:pPr>
            <a:r>
              <a:rPr lang="en-US" sz="9200" dirty="0"/>
              <a:t>If you create a new password, you will need to scan the QR code on your smartphone again. </a:t>
            </a:r>
          </a:p>
          <a:p>
            <a:pPr fontAlgn="base">
              <a:spcBef>
                <a:spcPts val="1200"/>
              </a:spcBef>
            </a:pPr>
            <a:r>
              <a:rPr lang="en-US" sz="9200" dirty="0"/>
              <a:t>If you purchase a new device, please contact the Help Desk to reset your MFA so you can scan the QR code and add it to your phone again. </a:t>
            </a:r>
            <a:endParaRPr lang="en-US" sz="4000" b="1" dirty="0"/>
          </a:p>
          <a:p>
            <a:pPr marL="0" indent="0" fontAlgn="base">
              <a:spcBef>
                <a:spcPts val="1200"/>
              </a:spcBef>
              <a:buNone/>
            </a:pPr>
            <a:r>
              <a:rPr lang="en-US" sz="5600" b="1" dirty="0"/>
              <a:t>*Remember: </a:t>
            </a:r>
            <a:r>
              <a:rPr lang="en-US" sz="5600" dirty="0"/>
              <a:t>Each code is only valid for 30 seconds</a:t>
            </a:r>
          </a:p>
          <a:p>
            <a:endParaRPr lang="en-US" dirty="0"/>
          </a:p>
        </p:txBody>
      </p:sp>
      <p:sp>
        <p:nvSpPr>
          <p:cNvPr id="4" name="Slide Number Placeholder 3">
            <a:extLst>
              <a:ext uri="{FF2B5EF4-FFF2-40B4-BE49-F238E27FC236}">
                <a16:creationId xmlns:a16="http://schemas.microsoft.com/office/drawing/2014/main" id="{5A1799FA-257A-4693-8248-75CDB04902D8}"/>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32</a:t>
            </a:fld>
            <a:endParaRPr lang="en-US" dirty="0"/>
          </a:p>
        </p:txBody>
      </p:sp>
    </p:spTree>
    <p:extLst>
      <p:ext uri="{BB962C8B-B14F-4D97-AF65-F5344CB8AC3E}">
        <p14:creationId xmlns:p14="http://schemas.microsoft.com/office/powerpoint/2010/main" val="325707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365A1C-2827-4580-A6D4-4C7701C6DE16}"/>
              </a:ext>
            </a:extLst>
          </p:cNvPr>
          <p:cNvSpPr>
            <a:spLocks noGrp="1"/>
          </p:cNvSpPr>
          <p:nvPr>
            <p:ph type="title" idx="4294967295"/>
          </p:nvPr>
        </p:nvSpPr>
        <p:spPr>
          <a:xfrm>
            <a:off x="800100" y="2743200"/>
            <a:ext cx="7543800"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sz="4000" b="0"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PDPDCS SUBMISSION REQUIREMENTS</a:t>
            </a:r>
          </a:p>
        </p:txBody>
      </p:sp>
    </p:spTree>
    <p:extLst>
      <p:ext uri="{BB962C8B-B14F-4D97-AF65-F5344CB8AC3E}">
        <p14:creationId xmlns:p14="http://schemas.microsoft.com/office/powerpoint/2010/main" val="846798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9F72E07-FFA5-46C1-858E-7A55D96C580C}"/>
              </a:ext>
            </a:extLst>
          </p:cNvPr>
          <p:cNvSpPr>
            <a:spLocks noGrp="1"/>
          </p:cNvSpPr>
          <p:nvPr>
            <p:ph type="title"/>
          </p:nvPr>
        </p:nvSpPr>
        <p:spPr>
          <a:xfrm>
            <a:off x="342900" y="262766"/>
            <a:ext cx="8343900" cy="990600"/>
          </a:xfrm>
        </p:spPr>
        <p:txBody>
          <a:bodyPr>
            <a:noAutofit/>
          </a:bodyPr>
          <a:lstStyle/>
          <a:p>
            <a:pPr>
              <a:defRPr/>
            </a:pPr>
            <a:r>
              <a:rPr lang="en-US" sz="3600" dirty="0"/>
              <a:t>PDPDCS Forms</a:t>
            </a:r>
          </a:p>
        </p:txBody>
      </p:sp>
      <p:sp>
        <p:nvSpPr>
          <p:cNvPr id="8195" name="Rectangle 3"/>
          <p:cNvSpPr>
            <a:spLocks noGrp="1" noChangeArrowheads="1"/>
          </p:cNvSpPr>
          <p:nvPr>
            <p:ph idx="1"/>
          </p:nvPr>
        </p:nvSpPr>
        <p:spPr>
          <a:xfrm>
            <a:off x="3429000" y="1447800"/>
            <a:ext cx="5638800" cy="4648200"/>
          </a:xfrm>
        </p:spPr>
        <p:txBody>
          <a:bodyPr>
            <a:noAutofit/>
          </a:bodyPr>
          <a:lstStyle/>
          <a:p>
            <a:pPr>
              <a:buFont typeface="Montserrat" panose="00000500000000000000" pitchFamily="2" charset="0"/>
              <a:buChar char="*"/>
            </a:pPr>
            <a:r>
              <a:rPr lang="en-US" sz="2200" dirty="0"/>
              <a:t>Grantees and scholars must </a:t>
            </a:r>
            <a:r>
              <a:rPr lang="en-US" sz="2200" b="1" dirty="0"/>
              <a:t>sign an OMB-approved Pre-Scholarship Agreement and Exit Certification </a:t>
            </a:r>
            <a:r>
              <a:rPr lang="en-US" sz="2200" dirty="0"/>
              <a:t>for each funded scholar.</a:t>
            </a:r>
          </a:p>
          <a:p>
            <a:pPr>
              <a:buFont typeface="Montserrat" panose="00000500000000000000" pitchFamily="2" charset="0"/>
              <a:buChar char="*"/>
            </a:pPr>
            <a:r>
              <a:rPr lang="en-US" sz="2200" dirty="0"/>
              <a:t>Grantees may be held </a:t>
            </a:r>
            <a:r>
              <a:rPr lang="en-US" sz="2200" b="1" dirty="0"/>
              <a:t>responsible for funds provided to scholars </a:t>
            </a:r>
            <a:r>
              <a:rPr lang="en-US" sz="2200" dirty="0"/>
              <a:t>with missing or invalid documents.</a:t>
            </a:r>
          </a:p>
          <a:p>
            <a:pPr>
              <a:buFont typeface="Montserrat" panose="00000500000000000000" pitchFamily="2" charset="0"/>
              <a:buChar char="*"/>
            </a:pPr>
            <a:r>
              <a:rPr lang="en-US" sz="2200" dirty="0"/>
              <a:t>Grantees must </a:t>
            </a:r>
            <a:r>
              <a:rPr lang="en-US" sz="2200" b="1" dirty="0"/>
              <a:t>retain all grant </a:t>
            </a:r>
            <a:br>
              <a:rPr lang="en-US" sz="2200" b="1" dirty="0"/>
            </a:br>
            <a:r>
              <a:rPr lang="en-US" sz="2200" b="1" dirty="0"/>
              <a:t>records</a:t>
            </a:r>
            <a:r>
              <a:rPr lang="en-US" sz="2200" dirty="0"/>
              <a:t> until each scholar’s </a:t>
            </a:r>
            <a:br>
              <a:rPr lang="en-US" sz="2200" dirty="0"/>
            </a:br>
            <a:r>
              <a:rPr lang="en-US" sz="2200" dirty="0"/>
              <a:t>service obligation has been </a:t>
            </a:r>
            <a:br>
              <a:rPr lang="en-US" sz="2200" dirty="0"/>
            </a:br>
            <a:r>
              <a:rPr lang="en-US" sz="2200" dirty="0"/>
              <a:t>fulfilled or paid back.</a:t>
            </a:r>
          </a:p>
        </p:txBody>
      </p:sp>
      <p:sp>
        <p:nvSpPr>
          <p:cNvPr id="4" name="Slide Number Placeholder 2">
            <a:extLst>
              <a:ext uri="{C183D7F6-B498-43B3-948B-1728B52AA6E4}">
                <adec:decorative xmlns:adec="http://schemas.microsoft.com/office/drawing/2017/decorative" val="1"/>
              </a:ext>
            </a:extLst>
          </p:cNvPr>
          <p:cNvSpPr>
            <a:spLocks noGrp="1"/>
          </p:cNvSpPr>
          <p:nvPr>
            <p:ph type="sldNum" sz="quarter" idx="12"/>
          </p:nvPr>
        </p:nvSpPr>
        <p:spPr>
          <a:xfrm>
            <a:off x="8382000" y="6350758"/>
            <a:ext cx="533400" cy="244476"/>
          </a:xfrm>
        </p:spPr>
        <p:txBody>
          <a:bodyPr>
            <a:noAutofit/>
          </a:bodyPr>
          <a:lstStyle/>
          <a:p>
            <a:fld id="{78FEA6AD-5963-42A3-B799-50DDE2FA9A33}" type="slidenum">
              <a:rPr lang="en-US" smtClean="0"/>
              <a:pPr/>
              <a:t>34</a:t>
            </a:fld>
            <a:endParaRPr lang="en-US" dirty="0"/>
          </a:p>
        </p:txBody>
      </p:sp>
      <p:pic>
        <p:nvPicPr>
          <p:cNvPr id="3" name="Picture 2">
            <a:extLst>
              <a:ext uri="{FF2B5EF4-FFF2-40B4-BE49-F238E27FC236}">
                <a16:creationId xmlns:a16="http://schemas.microsoft.com/office/drawing/2014/main" id="{146B38A0-2D24-45B1-8210-9C8ABBA30D5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80" y="2438400"/>
            <a:ext cx="2485441" cy="314855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F63DAFDD-46F8-4F45-98D0-8C79DB6D363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 y="1752600"/>
            <a:ext cx="2485441" cy="312420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51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arn(inVertical)">
                                      <p:cBhvr>
                                        <p:cTn id="7" dur="500"/>
                                        <p:tgtEl>
                                          <p:spTgt spid="819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barn(inVertical)">
                                      <p:cBhvr>
                                        <p:cTn id="10" dur="500"/>
                                        <p:tgtEl>
                                          <p:spTgt spid="819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barn(inVertical)">
                                      <p:cBhvr>
                                        <p:cTn id="13"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D5FF0C-E381-41CE-9CF8-D8AACA4C2A0D}"/>
              </a:ext>
            </a:extLst>
          </p:cNvPr>
          <p:cNvSpPr>
            <a:spLocks noGrp="1"/>
          </p:cNvSpPr>
          <p:nvPr>
            <p:ph type="title"/>
          </p:nvPr>
        </p:nvSpPr>
        <p:spPr/>
        <p:txBody>
          <a:bodyPr>
            <a:noAutofit/>
          </a:bodyPr>
          <a:lstStyle/>
          <a:p>
            <a:pPr>
              <a:defRPr/>
            </a:pPr>
            <a:r>
              <a:rPr lang="en-US" sz="3600" dirty="0"/>
              <a:t>Timeline for Enrolling Scholars</a:t>
            </a:r>
          </a:p>
        </p:txBody>
      </p:sp>
      <p:sp>
        <p:nvSpPr>
          <p:cNvPr id="4" name="Content Placeholder 3"/>
          <p:cNvSpPr>
            <a:spLocks noGrp="1"/>
          </p:cNvSpPr>
          <p:nvPr>
            <p:ph sz="quarter" idx="1"/>
          </p:nvPr>
        </p:nvSpPr>
        <p:spPr>
          <a:xfrm>
            <a:off x="304799" y="1524000"/>
            <a:ext cx="8107527" cy="4495800"/>
          </a:xfrm>
        </p:spPr>
        <p:txBody>
          <a:bodyPr>
            <a:normAutofit/>
          </a:bodyPr>
          <a:lstStyle/>
          <a:p>
            <a:pPr marL="0" indent="0">
              <a:buNone/>
            </a:pPr>
            <a:r>
              <a:rPr lang="en-US" sz="3000" dirty="0"/>
              <a:t>Enter and submit scholar contact and enrollment information </a:t>
            </a:r>
            <a:r>
              <a:rPr lang="en-US" sz="3000" b="1" dirty="0">
                <a:highlight>
                  <a:srgbClr val="D4DCEC"/>
                </a:highlight>
              </a:rPr>
              <a:t>within 30 days </a:t>
            </a:r>
            <a:r>
              <a:rPr lang="en-US" sz="3000" dirty="0"/>
              <a:t>of s</a:t>
            </a:r>
            <a:r>
              <a:rPr lang="en-US" dirty="0"/>
              <a:t>cholar enrollment in degree program. </a:t>
            </a:r>
          </a:p>
          <a:p>
            <a:pPr marL="0" indent="0">
              <a:buNone/>
            </a:pPr>
            <a:r>
              <a:rPr lang="en-US" dirty="0"/>
              <a:t>The scholar must have:</a:t>
            </a:r>
          </a:p>
          <a:p>
            <a:pPr lvl="1"/>
            <a:r>
              <a:rPr lang="en-US" dirty="0"/>
              <a:t>Registered for classes </a:t>
            </a:r>
          </a:p>
          <a:p>
            <a:pPr lvl="1"/>
            <a:r>
              <a:rPr lang="en-US" dirty="0"/>
              <a:t>Received “scholar support” from </a:t>
            </a:r>
            <a:br>
              <a:rPr lang="en-US" dirty="0"/>
            </a:br>
            <a:r>
              <a:rPr lang="en-US" dirty="0"/>
              <a:t>grant project</a:t>
            </a:r>
          </a:p>
          <a:p>
            <a:pPr lvl="1"/>
            <a:r>
              <a:rPr lang="en-US" dirty="0"/>
              <a:t>Signed PSA</a:t>
            </a:r>
          </a:p>
          <a:p>
            <a:pPr marL="0" indent="0">
              <a:buNone/>
            </a:pPr>
            <a:endParaRPr lang="en-US" sz="2200"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78FEA6AD-5963-42A3-B799-50DDE2FA9A33}" type="slidenum">
              <a:rPr lang="en-US" smtClean="0"/>
              <a:pPr/>
              <a:t>35</a:t>
            </a:fld>
            <a:endParaRPr lang="en-US" dirty="0"/>
          </a:p>
        </p:txBody>
      </p:sp>
      <p:grpSp>
        <p:nvGrpSpPr>
          <p:cNvPr id="2" name="Group 1">
            <a:extLst>
              <a:ext uri="{FF2B5EF4-FFF2-40B4-BE49-F238E27FC236}">
                <a16:creationId xmlns:a16="http://schemas.microsoft.com/office/drawing/2014/main" id="{979A2C68-F7F1-85B0-9007-7B59D8572980}"/>
              </a:ext>
              <a:ext uri="{C183D7F6-B498-43B3-948B-1728B52AA6E4}">
                <adec:decorative xmlns:adec="http://schemas.microsoft.com/office/drawing/2017/decorative" val="1"/>
              </a:ext>
            </a:extLst>
          </p:cNvPr>
          <p:cNvGrpSpPr/>
          <p:nvPr/>
        </p:nvGrpSpPr>
        <p:grpSpPr>
          <a:xfrm>
            <a:off x="6787337" y="3962400"/>
            <a:ext cx="1828800" cy="1828800"/>
            <a:chOff x="6798961" y="3093983"/>
            <a:chExt cx="1828800" cy="1828800"/>
          </a:xfrm>
        </p:grpSpPr>
        <p:sp>
          <p:nvSpPr>
            <p:cNvPr id="6" name="Oval 5">
              <a:extLst>
                <a:ext uri="{FF2B5EF4-FFF2-40B4-BE49-F238E27FC236}">
                  <a16:creationId xmlns:a16="http://schemas.microsoft.com/office/drawing/2014/main" id="{1C935823-74DD-4982-A65F-B1CEC16847CD}"/>
                </a:ext>
              </a:extLst>
            </p:cNvPr>
            <p:cNvSpPr/>
            <p:nvPr/>
          </p:nvSpPr>
          <p:spPr>
            <a:xfrm>
              <a:off x="6798961" y="3093983"/>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9B6D5A-9CAA-409F-B2E1-29EDD00D31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58000" y="3352800"/>
              <a:ext cx="1520747" cy="1257300"/>
            </a:xfrm>
            <a:prstGeom prst="rect">
              <a:avLst/>
            </a:prstGeom>
          </p:spPr>
        </p:pic>
      </p:grpSp>
    </p:spTree>
    <p:extLst>
      <p:ext uri="{BB962C8B-B14F-4D97-AF65-F5344CB8AC3E}">
        <p14:creationId xmlns:p14="http://schemas.microsoft.com/office/powerpoint/2010/main" val="24264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24A5-539D-4AD0-AB5A-B75CEE80C937}"/>
              </a:ext>
            </a:extLst>
          </p:cNvPr>
          <p:cNvSpPr>
            <a:spLocks noGrp="1"/>
          </p:cNvSpPr>
          <p:nvPr>
            <p:ph type="title"/>
          </p:nvPr>
        </p:nvSpPr>
        <p:spPr/>
        <p:txBody>
          <a:bodyPr/>
          <a:lstStyle/>
          <a:p>
            <a:r>
              <a:rPr lang="en-US" sz="3600" dirty="0"/>
              <a:t>Pending Scholars</a:t>
            </a:r>
          </a:p>
        </p:txBody>
      </p:sp>
      <p:graphicFrame>
        <p:nvGraphicFramePr>
          <p:cNvPr id="7" name="Content Placeholder 2" descr="OSEP requires that scholars are in a pending status for no more than 30 days.&#10;Help Desk staff will contact you and your Project Officer if your grant has scholars in a pending status at the end of each annual data collection period.">
            <a:extLst>
              <a:ext uri="{FF2B5EF4-FFF2-40B4-BE49-F238E27FC236}">
                <a16:creationId xmlns:a16="http://schemas.microsoft.com/office/drawing/2014/main" id="{B4B73906-DBE2-8D0E-4921-0D44579272A1}"/>
              </a:ext>
            </a:extLst>
          </p:cNvPr>
          <p:cNvGraphicFramePr>
            <a:graphicFrameLocks noGrp="1"/>
          </p:cNvGraphicFramePr>
          <p:nvPr>
            <p:ph sz="quarter" idx="1"/>
            <p:extLst>
              <p:ext uri="{D42A27DB-BD31-4B8C-83A1-F6EECF244321}">
                <p14:modId xmlns:p14="http://schemas.microsoft.com/office/powerpoint/2010/main" val="4034944390"/>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82ACE39-5F4E-46B7-A7F4-26BC62A1E0E7}"/>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36</a:t>
            </a:fld>
            <a:endParaRPr lang="en-US" dirty="0"/>
          </a:p>
        </p:txBody>
      </p:sp>
      <p:pic>
        <p:nvPicPr>
          <p:cNvPr id="5" name="Picture 4">
            <a:extLst>
              <a:ext uri="{FF2B5EF4-FFF2-40B4-BE49-F238E27FC236}">
                <a16:creationId xmlns:a16="http://schemas.microsoft.com/office/drawing/2014/main" id="{866C9519-2AFB-4AE8-98CC-7E2E9BC72959}"/>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2778" r="59929" b="53703"/>
          <a:stretch/>
        </p:blipFill>
        <p:spPr>
          <a:xfrm>
            <a:off x="762000" y="3749488"/>
            <a:ext cx="1743419" cy="2286000"/>
          </a:xfrm>
          <a:prstGeom prst="rect">
            <a:avLst/>
          </a:prstGeom>
        </p:spPr>
      </p:pic>
    </p:spTree>
    <p:extLst>
      <p:ext uri="{BB962C8B-B14F-4D97-AF65-F5344CB8AC3E}">
        <p14:creationId xmlns:p14="http://schemas.microsoft.com/office/powerpoint/2010/main" val="442786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D5FF0C-E381-41CE-9CF8-D8AACA4C2A0D}"/>
              </a:ext>
            </a:extLst>
          </p:cNvPr>
          <p:cNvSpPr>
            <a:spLocks noGrp="1"/>
          </p:cNvSpPr>
          <p:nvPr>
            <p:ph type="title"/>
          </p:nvPr>
        </p:nvSpPr>
        <p:spPr/>
        <p:txBody>
          <a:bodyPr>
            <a:noAutofit/>
          </a:bodyPr>
          <a:lstStyle/>
          <a:p>
            <a:pPr>
              <a:defRPr/>
            </a:pPr>
            <a:r>
              <a:rPr lang="en-US" sz="3600" dirty="0"/>
              <a:t>Timeline for Updating and Exiting Scholars</a:t>
            </a:r>
          </a:p>
        </p:txBody>
      </p:sp>
      <p:sp>
        <p:nvSpPr>
          <p:cNvPr id="4" name="Content Placeholder 3"/>
          <p:cNvSpPr>
            <a:spLocks noGrp="1"/>
          </p:cNvSpPr>
          <p:nvPr>
            <p:ph sz="quarter" idx="1"/>
          </p:nvPr>
        </p:nvSpPr>
        <p:spPr>
          <a:xfrm>
            <a:off x="304799" y="1524000"/>
            <a:ext cx="8458200" cy="4495800"/>
          </a:xfrm>
        </p:spPr>
        <p:txBody>
          <a:bodyPr>
            <a:normAutofit/>
          </a:bodyPr>
          <a:lstStyle/>
          <a:p>
            <a:pPr marL="0" indent="0">
              <a:buNone/>
            </a:pPr>
            <a:r>
              <a:rPr lang="en-US" sz="3000" dirty="0"/>
              <a:t>Update scholar contact and program completion information </a:t>
            </a:r>
            <a:r>
              <a:rPr lang="en-US" sz="3000" b="1" dirty="0">
                <a:highlight>
                  <a:srgbClr val="D4DCEC"/>
                </a:highlight>
              </a:rPr>
              <a:t>within 30 days </a:t>
            </a:r>
            <a:r>
              <a:rPr lang="en-US" sz="3000" dirty="0"/>
              <a:t>of:</a:t>
            </a:r>
          </a:p>
          <a:p>
            <a:pPr lvl="1"/>
            <a:r>
              <a:rPr lang="en-US" dirty="0"/>
              <a:t>Scholar status changes</a:t>
            </a:r>
          </a:p>
          <a:p>
            <a:pPr lvl="2"/>
            <a:r>
              <a:rPr lang="en-US" dirty="0"/>
              <a:t>Enrolled but no longer funded</a:t>
            </a:r>
          </a:p>
          <a:p>
            <a:pPr lvl="2"/>
            <a:r>
              <a:rPr lang="en-US" dirty="0"/>
              <a:t>Exited Prior to Completion</a:t>
            </a:r>
          </a:p>
          <a:p>
            <a:pPr lvl="2"/>
            <a:r>
              <a:rPr lang="en-US" dirty="0"/>
              <a:t>Graduated  </a:t>
            </a:r>
          </a:p>
          <a:p>
            <a:pPr lvl="1"/>
            <a:r>
              <a:rPr lang="en-US" dirty="0"/>
              <a:t>Grant budget period ending</a:t>
            </a:r>
          </a:p>
          <a:p>
            <a:pPr marL="0" lvl="1" indent="0">
              <a:buNone/>
            </a:pPr>
            <a:r>
              <a:rPr lang="en-US" b="1" dirty="0"/>
              <a:t>Note: </a:t>
            </a:r>
            <a:r>
              <a:rPr lang="en-US" dirty="0"/>
              <a:t>Scholars are not fully considered exited until the EC has been signed AND the scholar’s record has been submitted. </a:t>
            </a:r>
          </a:p>
          <a:p>
            <a:pPr marL="0" indent="0">
              <a:buNone/>
            </a:pPr>
            <a:endParaRPr lang="en-US" sz="2200"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78FEA6AD-5963-42A3-B799-50DDE2FA9A33}" type="slidenum">
              <a:rPr lang="en-US" smtClean="0"/>
              <a:pPr/>
              <a:t>37</a:t>
            </a:fld>
            <a:endParaRPr lang="en-US" dirty="0"/>
          </a:p>
        </p:txBody>
      </p:sp>
      <p:grpSp>
        <p:nvGrpSpPr>
          <p:cNvPr id="2" name="Group 1">
            <a:extLst>
              <a:ext uri="{FF2B5EF4-FFF2-40B4-BE49-F238E27FC236}">
                <a16:creationId xmlns:a16="http://schemas.microsoft.com/office/drawing/2014/main" id="{86AB57AC-E74B-2709-6086-25B2996F156D}"/>
              </a:ext>
              <a:ext uri="{C183D7F6-B498-43B3-948B-1728B52AA6E4}">
                <adec:decorative xmlns:adec="http://schemas.microsoft.com/office/drawing/2017/decorative" val="1"/>
              </a:ext>
            </a:extLst>
          </p:cNvPr>
          <p:cNvGrpSpPr/>
          <p:nvPr/>
        </p:nvGrpSpPr>
        <p:grpSpPr>
          <a:xfrm>
            <a:off x="6399510" y="2860083"/>
            <a:ext cx="1828800" cy="1828800"/>
            <a:chOff x="6399510" y="2860083"/>
            <a:chExt cx="1828800" cy="1828800"/>
          </a:xfrm>
        </p:grpSpPr>
        <p:sp>
          <p:nvSpPr>
            <p:cNvPr id="6" name="Oval 5">
              <a:extLst>
                <a:ext uri="{FF2B5EF4-FFF2-40B4-BE49-F238E27FC236}">
                  <a16:creationId xmlns:a16="http://schemas.microsoft.com/office/drawing/2014/main" id="{1C935823-74DD-4982-A65F-B1CEC16847CD}"/>
                </a:ext>
              </a:extLst>
            </p:cNvPr>
            <p:cNvSpPr/>
            <p:nvPr/>
          </p:nvSpPr>
          <p:spPr>
            <a:xfrm>
              <a:off x="6399510" y="2860083"/>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9B6D5A-9CAA-409F-B2E1-29EDD00D31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77000" y="3048000"/>
              <a:ext cx="1520747" cy="1257300"/>
            </a:xfrm>
            <a:prstGeom prst="rect">
              <a:avLst/>
            </a:prstGeom>
          </p:spPr>
        </p:pic>
      </p:grpSp>
    </p:spTree>
    <p:extLst>
      <p:ext uri="{BB962C8B-B14F-4D97-AF65-F5344CB8AC3E}">
        <p14:creationId xmlns:p14="http://schemas.microsoft.com/office/powerpoint/2010/main" val="1282997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4" y="152400"/>
            <a:ext cx="9070976" cy="990600"/>
          </a:xfrm>
        </p:spPr>
        <p:txBody>
          <a:bodyPr>
            <a:noAutofit/>
          </a:bodyPr>
          <a:lstStyle/>
          <a:p>
            <a:pPr>
              <a:defRPr/>
            </a:pPr>
            <a:r>
              <a:rPr lang="en-US" sz="3600" dirty="0"/>
              <a:t>Scholar Submission Requirements</a:t>
            </a:r>
          </a:p>
        </p:txBody>
      </p:sp>
      <p:sp>
        <p:nvSpPr>
          <p:cNvPr id="18436" name="Content Placeholder 3"/>
          <p:cNvSpPr>
            <a:spLocks noGrp="1"/>
          </p:cNvSpPr>
          <p:nvPr>
            <p:ph sz="quarter" idx="1"/>
          </p:nvPr>
        </p:nvSpPr>
        <p:spPr/>
        <p:txBody>
          <a:bodyPr>
            <a:noAutofit/>
          </a:bodyPr>
          <a:lstStyle/>
          <a:p>
            <a:pPr marL="0" indent="0">
              <a:buClr>
                <a:srgbClr val="1E6083"/>
              </a:buClr>
              <a:buNone/>
            </a:pPr>
            <a:r>
              <a:rPr lang="en-US" altLang="en-US" sz="2800" dirty="0"/>
              <a:t>Once a scholar record is submitted by the grantee, scholars will access the PDPDCS to:</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pPr>
              <a:defRPr/>
            </a:pPr>
            <a:fld id="{EA36C5DA-A593-41C6-B073-C07A3224861F}" type="slidenum">
              <a:rPr lang="en-US" smtClean="0"/>
              <a:pPr>
                <a:defRPr/>
              </a:pPr>
              <a:t>38</a:t>
            </a:fld>
            <a:endParaRPr lang="en-US" dirty="0"/>
          </a:p>
        </p:txBody>
      </p:sp>
      <p:sp>
        <p:nvSpPr>
          <p:cNvPr id="11" name="Rectangle: Rounded Corners 10">
            <a:extLst>
              <a:ext uri="{FF2B5EF4-FFF2-40B4-BE49-F238E27FC236}">
                <a16:creationId xmlns:a16="http://schemas.microsoft.com/office/drawing/2014/main" id="{052D807D-EB9E-456A-B2D9-AA00EB4FECF4}"/>
              </a:ext>
              <a:ext uri="{C183D7F6-B498-43B3-948B-1728B52AA6E4}">
                <adec:decorative xmlns:adec="http://schemas.microsoft.com/office/drawing/2017/decorative" val="1"/>
              </a:ext>
            </a:extLst>
          </p:cNvPr>
          <p:cNvSpPr/>
          <p:nvPr/>
        </p:nvSpPr>
        <p:spPr>
          <a:xfrm>
            <a:off x="225424" y="2657819"/>
            <a:ext cx="7165975" cy="3361981"/>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1ED048B6-41B8-488B-9D79-E9C71373DF5D}"/>
              </a:ext>
            </a:extLst>
          </p:cNvPr>
          <p:cNvSpPr txBox="1">
            <a:spLocks/>
          </p:cNvSpPr>
          <p:nvPr/>
        </p:nvSpPr>
        <p:spPr>
          <a:xfrm>
            <a:off x="379412" y="2837589"/>
            <a:ext cx="6707188" cy="1752600"/>
          </a:xfrm>
          <a:prstGeom prst="rect">
            <a:avLst/>
          </a:prstGeom>
        </p:spPr>
        <p:txBody>
          <a:bodyPr vert="horz">
            <a:no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73050" lvl="1" indent="-273050">
              <a:tabLst>
                <a:tab pos="227013" algn="l"/>
              </a:tabLst>
            </a:pPr>
            <a:r>
              <a:rPr lang="en-US" altLang="en-US" dirty="0">
                <a:latin typeface="Montserrat" panose="00000500000000000000" pitchFamily="2" charset="0"/>
              </a:rPr>
              <a:t>Confirm contact information;</a:t>
            </a:r>
          </a:p>
          <a:p>
            <a:pPr marL="273050" lvl="1" indent="-273050">
              <a:tabLst>
                <a:tab pos="227013" algn="l"/>
              </a:tabLst>
            </a:pPr>
            <a:r>
              <a:rPr lang="en-US" altLang="en-US" dirty="0">
                <a:latin typeface="Montserrat" panose="00000500000000000000" pitchFamily="2" charset="0"/>
              </a:rPr>
              <a:t>Review training information; </a:t>
            </a:r>
          </a:p>
          <a:p>
            <a:pPr marL="273050" lvl="1" indent="-273050">
              <a:tabLst>
                <a:tab pos="227013" algn="l"/>
              </a:tabLst>
            </a:pPr>
            <a:r>
              <a:rPr lang="en-US" altLang="en-US" dirty="0">
                <a:latin typeface="Montserrat" panose="00000500000000000000" pitchFamily="2" charset="0"/>
              </a:rPr>
              <a:t>View service obligation status; and </a:t>
            </a:r>
          </a:p>
          <a:p>
            <a:pPr marL="273050" lvl="1" indent="-273050">
              <a:spcBef>
                <a:spcPts val="1200"/>
              </a:spcBef>
              <a:tabLst>
                <a:tab pos="227013" algn="l"/>
              </a:tabLst>
            </a:pPr>
            <a:r>
              <a:rPr lang="en-US" altLang="en-US" dirty="0">
                <a:latin typeface="Montserrat" panose="00000500000000000000" pitchFamily="2" charset="0"/>
              </a:rPr>
              <a:t>Enter eligible employment information to fulfill their service obligation.</a:t>
            </a:r>
            <a:endParaRPr lang="en-US" dirty="0">
              <a:latin typeface="Montserrat" panose="00000500000000000000" pitchFamily="2" charset="0"/>
            </a:endParaRPr>
          </a:p>
        </p:txBody>
      </p:sp>
      <p:pic>
        <p:nvPicPr>
          <p:cNvPr id="14" name="Picture 13">
            <a:extLst>
              <a:ext uri="{FF2B5EF4-FFF2-40B4-BE49-F238E27FC236}">
                <a16:creationId xmlns:a16="http://schemas.microsoft.com/office/drawing/2014/main" id="{7DF41304-EE98-4178-969A-F2372C53317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1" b="-2837"/>
          <a:stretch/>
        </p:blipFill>
        <p:spPr>
          <a:xfrm>
            <a:off x="7478397" y="2392874"/>
            <a:ext cx="1580235" cy="2202312"/>
          </a:xfrm>
          <a:prstGeom prst="rect">
            <a:avLst/>
          </a:prstGeom>
        </p:spPr>
      </p:pic>
    </p:spTree>
    <p:extLst>
      <p:ext uri="{BB962C8B-B14F-4D97-AF65-F5344CB8AC3E}">
        <p14:creationId xmlns:p14="http://schemas.microsoft.com/office/powerpoint/2010/main" val="1390560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6598-7248-4211-B241-40DA283C866F}"/>
              </a:ext>
            </a:extLst>
          </p:cNvPr>
          <p:cNvSpPr>
            <a:spLocks noGrp="1"/>
          </p:cNvSpPr>
          <p:nvPr>
            <p:ph type="title"/>
          </p:nvPr>
        </p:nvSpPr>
        <p:spPr>
          <a:xfrm>
            <a:off x="127590" y="152400"/>
            <a:ext cx="9245009" cy="990600"/>
          </a:xfrm>
        </p:spPr>
        <p:txBody>
          <a:bodyPr/>
          <a:lstStyle/>
          <a:p>
            <a:r>
              <a:rPr lang="en-US" sz="3600" dirty="0"/>
              <a:t>Service Obligation Requirements</a:t>
            </a:r>
          </a:p>
        </p:txBody>
      </p:sp>
      <p:sp>
        <p:nvSpPr>
          <p:cNvPr id="3" name="Content Placeholder 2">
            <a:extLst>
              <a:ext uri="{FF2B5EF4-FFF2-40B4-BE49-F238E27FC236}">
                <a16:creationId xmlns:a16="http://schemas.microsoft.com/office/drawing/2014/main" id="{0CF3EA22-3F0F-48E6-BFF9-630B9993068F}"/>
              </a:ext>
            </a:extLst>
          </p:cNvPr>
          <p:cNvSpPr>
            <a:spLocks noGrp="1"/>
          </p:cNvSpPr>
          <p:nvPr>
            <p:ph sz="quarter" idx="1"/>
          </p:nvPr>
        </p:nvSpPr>
        <p:spPr/>
        <p:txBody>
          <a:bodyPr/>
          <a:lstStyle/>
          <a:p>
            <a:pPr marL="0" indent="0">
              <a:buNone/>
            </a:pPr>
            <a:r>
              <a:rPr lang="en-US" dirty="0"/>
              <a:t>Requirements for employment to be deemed eligible:</a:t>
            </a:r>
          </a:p>
          <a:p>
            <a:pPr lvl="1"/>
            <a:r>
              <a:rPr lang="en-US" dirty="0"/>
              <a:t>Paid position, not funded by an OSEP grant program</a:t>
            </a:r>
          </a:p>
          <a:p>
            <a:pPr lvl="1"/>
            <a:r>
              <a:rPr lang="en-US" dirty="0"/>
              <a:t>Cannot be part of an internship, practicum, or other work-related requirement of the scholar’s completion of the preparation program</a:t>
            </a:r>
          </a:p>
          <a:p>
            <a:pPr lvl="1"/>
            <a:endParaRPr lang="en-US" dirty="0"/>
          </a:p>
        </p:txBody>
      </p:sp>
      <p:sp>
        <p:nvSpPr>
          <p:cNvPr id="4" name="Slide Number Placeholder 3">
            <a:extLst>
              <a:ext uri="{FF2B5EF4-FFF2-40B4-BE49-F238E27FC236}">
                <a16:creationId xmlns:a16="http://schemas.microsoft.com/office/drawing/2014/main" id="{2AF1FB47-072D-4942-9EB2-C0B5B0056315}"/>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39</a:t>
            </a:fld>
            <a:endParaRPr lang="en-US" dirty="0"/>
          </a:p>
        </p:txBody>
      </p:sp>
    </p:spTree>
    <p:extLst>
      <p:ext uri="{BB962C8B-B14F-4D97-AF65-F5344CB8AC3E}">
        <p14:creationId xmlns:p14="http://schemas.microsoft.com/office/powerpoint/2010/main" val="2931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72675"/>
            <a:ext cx="8648700" cy="990600"/>
          </a:xfrm>
        </p:spPr>
        <p:txBody>
          <a:bodyPr>
            <a:noAutofit/>
          </a:bodyPr>
          <a:lstStyle/>
          <a:p>
            <a:pPr>
              <a:defRPr/>
            </a:pPr>
            <a:r>
              <a:rPr lang="en-US" sz="3600" dirty="0"/>
              <a:t>PDPDCS Data Submission Process</a:t>
            </a:r>
          </a:p>
        </p:txBody>
      </p:sp>
      <p:sp>
        <p:nvSpPr>
          <p:cNvPr id="14" name="Rounded Rectangle 13"/>
          <p:cNvSpPr/>
          <p:nvPr/>
        </p:nvSpPr>
        <p:spPr>
          <a:xfrm>
            <a:off x="762001" y="1385334"/>
            <a:ext cx="2209800" cy="6096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bg1"/>
                </a:solidFill>
              </a:rPr>
              <a:t>OSEP </a:t>
            </a:r>
            <a:br>
              <a:rPr lang="en-US" sz="1400" dirty="0">
                <a:solidFill>
                  <a:schemeClr val="bg1"/>
                </a:solidFill>
              </a:rPr>
            </a:br>
            <a:r>
              <a:rPr lang="en-US" sz="1400" dirty="0">
                <a:solidFill>
                  <a:schemeClr val="bg1"/>
                </a:solidFill>
              </a:rPr>
              <a:t>awards grant</a:t>
            </a:r>
          </a:p>
        </p:txBody>
      </p:sp>
      <p:sp>
        <p:nvSpPr>
          <p:cNvPr id="31" name="Rounded Rectangle 30"/>
          <p:cNvSpPr/>
          <p:nvPr/>
        </p:nvSpPr>
        <p:spPr>
          <a:xfrm>
            <a:off x="3352800" y="1385334"/>
            <a:ext cx="1981200" cy="609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Grantee recruits and selects scholars</a:t>
            </a:r>
          </a:p>
        </p:txBody>
      </p:sp>
      <p:sp>
        <p:nvSpPr>
          <p:cNvPr id="24" name="Rounded Rectangle 30">
            <a:extLst>
              <a:ext uri="{FF2B5EF4-FFF2-40B4-BE49-F238E27FC236}">
                <a16:creationId xmlns:a16="http://schemas.microsoft.com/office/drawing/2014/main" id="{5530D122-5801-4215-89A5-8F11D92A3EB7}"/>
              </a:ext>
            </a:extLst>
          </p:cNvPr>
          <p:cNvSpPr/>
          <p:nvPr/>
        </p:nvSpPr>
        <p:spPr>
          <a:xfrm>
            <a:off x="6568440" y="1380586"/>
            <a:ext cx="2171700" cy="1128236"/>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Grantee assures that scholars meet regulatory requirements before receiving federal funds</a:t>
            </a:r>
          </a:p>
        </p:txBody>
      </p:sp>
      <p:sp>
        <p:nvSpPr>
          <p:cNvPr id="33" name="Rounded Rectangle 32"/>
          <p:cNvSpPr/>
          <p:nvPr/>
        </p:nvSpPr>
        <p:spPr>
          <a:xfrm>
            <a:off x="2548890" y="2209800"/>
            <a:ext cx="3581400" cy="668653"/>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Grantee provides scholarship assistance and grantee/scholar complete Pre-Scholarship Agreement</a:t>
            </a:r>
          </a:p>
        </p:txBody>
      </p:sp>
      <p:sp>
        <p:nvSpPr>
          <p:cNvPr id="34" name="Rounded Rectangle 33"/>
          <p:cNvSpPr/>
          <p:nvPr/>
        </p:nvSpPr>
        <p:spPr>
          <a:xfrm>
            <a:off x="3352800" y="3067210"/>
            <a:ext cx="1981200" cy="609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Grantee submits and updates scholar data</a:t>
            </a:r>
          </a:p>
        </p:txBody>
      </p:sp>
      <p:sp>
        <p:nvSpPr>
          <p:cNvPr id="36" name="Rounded Rectangle 35"/>
          <p:cNvSpPr/>
          <p:nvPr/>
        </p:nvSpPr>
        <p:spPr>
          <a:xfrm>
            <a:off x="3352800" y="3921126"/>
            <a:ext cx="1981200" cy="990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exits program and grantee/scholar complete Exit Certification</a:t>
            </a:r>
          </a:p>
        </p:txBody>
      </p:sp>
      <p:sp>
        <p:nvSpPr>
          <p:cNvPr id="37" name="Rounded Rectangle 36"/>
          <p:cNvSpPr/>
          <p:nvPr/>
        </p:nvSpPr>
        <p:spPr>
          <a:xfrm>
            <a:off x="5715000" y="3947636"/>
            <a:ext cx="1981200" cy="9144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elects cash repayment or is not </a:t>
            </a:r>
            <a:br>
              <a:rPr lang="en-US" sz="1400" dirty="0">
                <a:solidFill>
                  <a:srgbClr val="FFFFFF"/>
                </a:solidFill>
              </a:rPr>
            </a:br>
            <a:r>
              <a:rPr lang="en-US" sz="1400" dirty="0">
                <a:solidFill>
                  <a:srgbClr val="FFFFFF"/>
                </a:solidFill>
              </a:rPr>
              <a:t>in compliance</a:t>
            </a:r>
          </a:p>
        </p:txBody>
      </p:sp>
      <p:sp>
        <p:nvSpPr>
          <p:cNvPr id="41" name="Rounded Rectangle 40"/>
          <p:cNvSpPr/>
          <p:nvPr/>
        </p:nvSpPr>
        <p:spPr>
          <a:xfrm>
            <a:off x="5715000" y="5116689"/>
            <a:ext cx="1981200" cy="9144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referred for cash repayment</a:t>
            </a:r>
          </a:p>
        </p:txBody>
      </p:sp>
      <p:sp>
        <p:nvSpPr>
          <p:cNvPr id="38" name="Rounded Rectangle 37"/>
          <p:cNvSpPr/>
          <p:nvPr/>
        </p:nvSpPr>
        <p:spPr>
          <a:xfrm>
            <a:off x="762000" y="3962400"/>
            <a:ext cx="2209800" cy="609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fulfills obligation through service</a:t>
            </a:r>
          </a:p>
        </p:txBody>
      </p:sp>
      <p:sp>
        <p:nvSpPr>
          <p:cNvPr id="51" name="Rounded Rectangle 50"/>
          <p:cNvSpPr/>
          <p:nvPr/>
        </p:nvSpPr>
        <p:spPr>
          <a:xfrm>
            <a:off x="762000" y="4800600"/>
            <a:ext cx="2209800" cy="554037"/>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Scholar submits employment</a:t>
            </a:r>
          </a:p>
        </p:txBody>
      </p:sp>
      <p:sp>
        <p:nvSpPr>
          <p:cNvPr id="22" name="Rounded Rectangle 21"/>
          <p:cNvSpPr/>
          <p:nvPr/>
        </p:nvSpPr>
        <p:spPr>
          <a:xfrm>
            <a:off x="762000" y="5571948"/>
            <a:ext cx="2209800" cy="554038"/>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FFFFFF"/>
                </a:solidFill>
              </a:rPr>
              <a:t>Employer verifies employment</a:t>
            </a:r>
          </a:p>
        </p:txBody>
      </p:sp>
      <p:sp>
        <p:nvSpPr>
          <p:cNvPr id="3" name="Isosceles Triangle 2">
            <a:extLst>
              <a:ext uri="{FF2B5EF4-FFF2-40B4-BE49-F238E27FC236}">
                <a16:creationId xmlns:a16="http://schemas.microsoft.com/office/drawing/2014/main" id="{3865C146-1B5D-4D52-AA4D-E5702B9CAEE4}"/>
              </a:ext>
              <a:ext uri="{C183D7F6-B498-43B3-948B-1728B52AA6E4}">
                <adec:decorative xmlns:adec="http://schemas.microsoft.com/office/drawing/2017/decorative" val="1"/>
              </a:ext>
            </a:extLst>
          </p:cNvPr>
          <p:cNvSpPr/>
          <p:nvPr/>
        </p:nvSpPr>
        <p:spPr>
          <a:xfrm rot="5400000">
            <a:off x="3010738" y="1628878"/>
            <a:ext cx="318899" cy="122512"/>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13532D61-D015-4C79-ADF5-48D7E1D574C4}"/>
              </a:ext>
              <a:ext uri="{C183D7F6-B498-43B3-948B-1728B52AA6E4}">
                <adec:decorative xmlns:adec="http://schemas.microsoft.com/office/drawing/2017/decorative" val="1"/>
              </a:ext>
            </a:extLst>
          </p:cNvPr>
          <p:cNvSpPr/>
          <p:nvPr/>
        </p:nvSpPr>
        <p:spPr>
          <a:xfrm rot="10800000">
            <a:off x="4183950" y="2057400"/>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31D73A08-0491-40DD-A081-01AD52F13577}"/>
              </a:ext>
              <a:ext uri="{C183D7F6-B498-43B3-948B-1728B52AA6E4}">
                <adec:decorative xmlns:adec="http://schemas.microsoft.com/office/drawing/2017/decorative" val="1"/>
              </a:ext>
            </a:extLst>
          </p:cNvPr>
          <p:cNvSpPr/>
          <p:nvPr/>
        </p:nvSpPr>
        <p:spPr>
          <a:xfrm rot="10800000">
            <a:off x="4183950" y="2925486"/>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1D98DA9A-E161-4DD7-AAA8-76FC15F0C345}"/>
              </a:ext>
              <a:ext uri="{C183D7F6-B498-43B3-948B-1728B52AA6E4}">
                <adec:decorative xmlns:adec="http://schemas.microsoft.com/office/drawing/2017/decorative" val="1"/>
              </a:ext>
            </a:extLst>
          </p:cNvPr>
          <p:cNvSpPr/>
          <p:nvPr/>
        </p:nvSpPr>
        <p:spPr>
          <a:xfrm rot="10800000">
            <a:off x="4183950" y="3737711"/>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FA873541-8F49-4423-82E9-387E9EF9EF93}"/>
              </a:ext>
              <a:ext uri="{C183D7F6-B498-43B3-948B-1728B52AA6E4}">
                <adec:decorative xmlns:adec="http://schemas.microsoft.com/office/drawing/2017/decorative" val="1"/>
              </a:ext>
            </a:extLst>
          </p:cNvPr>
          <p:cNvSpPr/>
          <p:nvPr/>
        </p:nvSpPr>
        <p:spPr>
          <a:xfrm rot="10800000">
            <a:off x="1707451" y="4625043"/>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67A199B3-099E-49C0-9CDF-A771E4ADFCC4}"/>
              </a:ext>
              <a:ext uri="{C183D7F6-B498-43B3-948B-1728B52AA6E4}">
                <adec:decorative xmlns:adec="http://schemas.microsoft.com/office/drawing/2017/decorative" val="1"/>
              </a:ext>
            </a:extLst>
          </p:cNvPr>
          <p:cNvSpPr/>
          <p:nvPr/>
        </p:nvSpPr>
        <p:spPr>
          <a:xfrm rot="10800000">
            <a:off x="1707450" y="5410200"/>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4C5AF041-AD17-47AA-83BF-8A4295210B68}"/>
              </a:ext>
              <a:ext uri="{C183D7F6-B498-43B3-948B-1728B52AA6E4}">
                <adec:decorative xmlns:adec="http://schemas.microsoft.com/office/drawing/2017/decorative" val="1"/>
              </a:ext>
            </a:extLst>
          </p:cNvPr>
          <p:cNvSpPr/>
          <p:nvPr/>
        </p:nvSpPr>
        <p:spPr>
          <a:xfrm rot="10800000">
            <a:off x="6546150" y="4929264"/>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2445EAED-5D17-480E-8CDC-C50A73874D1C}"/>
              </a:ext>
              <a:ext uri="{C183D7F6-B498-43B3-948B-1728B52AA6E4}">
                <adec:decorative xmlns:adec="http://schemas.microsoft.com/office/drawing/2017/decorative" val="1"/>
              </a:ext>
            </a:extLst>
          </p:cNvPr>
          <p:cNvSpPr/>
          <p:nvPr/>
        </p:nvSpPr>
        <p:spPr>
          <a:xfrm rot="5400000">
            <a:off x="5364472" y="4208869"/>
            <a:ext cx="318899" cy="122512"/>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4F21774E-D05F-4D14-BB37-267F5A5D63B8}"/>
              </a:ext>
              <a:ext uri="{C183D7F6-B498-43B3-948B-1728B52AA6E4}">
                <adec:decorative xmlns:adec="http://schemas.microsoft.com/office/drawing/2017/decorative" val="1"/>
              </a:ext>
            </a:extLst>
          </p:cNvPr>
          <p:cNvSpPr/>
          <p:nvPr/>
        </p:nvSpPr>
        <p:spPr>
          <a:xfrm rot="16200000">
            <a:off x="2983674" y="4184130"/>
            <a:ext cx="318899" cy="122512"/>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1AEFC94-CA0C-4344-A421-480C7457F17F}"/>
              </a:ext>
              <a:ext uri="{C183D7F6-B498-43B3-948B-1728B52AA6E4}">
                <adec:decorative xmlns:adec="http://schemas.microsoft.com/office/drawing/2017/decorative" val="1"/>
              </a:ext>
            </a:extLst>
          </p:cNvPr>
          <p:cNvSpPr txBox="1"/>
          <p:nvPr/>
        </p:nvSpPr>
        <p:spPr>
          <a:xfrm>
            <a:off x="8307841" y="6324600"/>
            <a:ext cx="681717" cy="369332"/>
          </a:xfrm>
          <a:prstGeom prst="rect">
            <a:avLst/>
          </a:prstGeom>
          <a:noFill/>
        </p:spPr>
        <p:txBody>
          <a:bodyPr wrap="square">
            <a:spAutoFit/>
          </a:bodyPr>
          <a:lstStyle/>
          <a:p>
            <a:fld id="{78FEA6AD-5963-42A3-B799-50DDE2FA9A33}" type="slidenum">
              <a:rPr lang="en-US" smtClean="0">
                <a:solidFill>
                  <a:schemeClr val="bg1"/>
                </a:solidFill>
                <a:latin typeface="Montserrat" panose="00000500000000000000" pitchFamily="2" charset="0"/>
              </a:rPr>
              <a:pPr/>
              <a:t>4</a:t>
            </a:fld>
            <a:endParaRPr lang="en-US"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11729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00B3-30D1-42C0-8ABE-49E132E032D3}"/>
              </a:ext>
            </a:extLst>
          </p:cNvPr>
          <p:cNvSpPr>
            <a:spLocks noGrp="1"/>
          </p:cNvSpPr>
          <p:nvPr>
            <p:ph type="title"/>
          </p:nvPr>
        </p:nvSpPr>
        <p:spPr>
          <a:xfrm>
            <a:off x="152398" y="152400"/>
            <a:ext cx="8991601" cy="990600"/>
          </a:xfrm>
        </p:spPr>
        <p:txBody>
          <a:bodyPr/>
          <a:lstStyle/>
          <a:p>
            <a:r>
              <a:rPr lang="en-US" sz="3600" dirty="0"/>
              <a:t>Service Obligation Requirements          </a:t>
            </a:r>
            <a:r>
              <a:rPr lang="en-US" sz="3600" i="1" dirty="0"/>
              <a:t>– continued </a:t>
            </a:r>
          </a:p>
        </p:txBody>
      </p:sp>
      <p:sp>
        <p:nvSpPr>
          <p:cNvPr id="3" name="Content Placeholder 2">
            <a:extLst>
              <a:ext uri="{FF2B5EF4-FFF2-40B4-BE49-F238E27FC236}">
                <a16:creationId xmlns:a16="http://schemas.microsoft.com/office/drawing/2014/main" id="{07D7FD7D-7B7B-40F0-9C67-CAA2293CA5C5}"/>
              </a:ext>
            </a:extLst>
          </p:cNvPr>
          <p:cNvSpPr>
            <a:spLocks noGrp="1"/>
          </p:cNvSpPr>
          <p:nvPr>
            <p:ph sz="quarter" idx="1"/>
          </p:nvPr>
        </p:nvSpPr>
        <p:spPr>
          <a:xfrm>
            <a:off x="152398" y="1524188"/>
            <a:ext cx="8833760" cy="4359088"/>
          </a:xfrm>
        </p:spPr>
        <p:txBody>
          <a:bodyPr>
            <a:normAutofit/>
          </a:bodyPr>
          <a:lstStyle/>
          <a:p>
            <a:pPr marL="0" indent="0">
              <a:buNone/>
            </a:pPr>
            <a:r>
              <a:rPr lang="en-US" sz="2800" b="1" i="0" dirty="0">
                <a:solidFill>
                  <a:srgbClr val="000000"/>
                </a:solidFill>
                <a:effectLst/>
              </a:rPr>
              <a:t>Direct Service:</a:t>
            </a:r>
          </a:p>
          <a:p>
            <a:pPr marL="457200" indent="-457200">
              <a:buFont typeface="+mj-lt"/>
              <a:buAutoNum type="alphaLcPeriod"/>
            </a:pPr>
            <a:r>
              <a:rPr lang="en-US" sz="1800" i="0" dirty="0">
                <a:solidFill>
                  <a:srgbClr val="000000"/>
                </a:solidFill>
                <a:effectLst/>
              </a:rPr>
              <a:t>At least 51% of the infants, toddlers, and children </a:t>
            </a:r>
            <a:r>
              <a:rPr lang="en-US" sz="1800" b="0" i="0" dirty="0">
                <a:solidFill>
                  <a:srgbClr val="000000"/>
                </a:solidFill>
                <a:effectLst/>
              </a:rPr>
              <a:t>to whom the individual provides services </a:t>
            </a:r>
            <a:r>
              <a:rPr lang="en-US" sz="1800" i="0" dirty="0">
                <a:solidFill>
                  <a:srgbClr val="000000"/>
                </a:solidFill>
                <a:effectLst/>
              </a:rPr>
              <a:t>are receiving special education, related services, or early intervention services</a:t>
            </a:r>
            <a:r>
              <a:rPr lang="en-US" sz="1800" b="0" i="0" dirty="0">
                <a:solidFill>
                  <a:srgbClr val="000000"/>
                </a:solidFill>
                <a:effectLst/>
              </a:rPr>
              <a:t> from the individual; </a:t>
            </a:r>
            <a:r>
              <a:rPr lang="en-US" sz="1800" b="1" i="0" u="sng" dirty="0">
                <a:solidFill>
                  <a:srgbClr val="000000"/>
                </a:solidFill>
                <a:effectLst/>
              </a:rPr>
              <a:t>or</a:t>
            </a:r>
          </a:p>
          <a:p>
            <a:pPr marL="457200" indent="-457200">
              <a:buFont typeface="+mj-lt"/>
              <a:buAutoNum type="alphaLcPeriod"/>
            </a:pPr>
            <a:r>
              <a:rPr lang="en-US" sz="1800" b="0" i="0" dirty="0">
                <a:solidFill>
                  <a:srgbClr val="000000"/>
                </a:solidFill>
                <a:effectLst/>
              </a:rPr>
              <a:t>The individual spends </a:t>
            </a:r>
            <a:r>
              <a:rPr lang="en-US" sz="1800" i="0" dirty="0">
                <a:solidFill>
                  <a:srgbClr val="000000"/>
                </a:solidFill>
                <a:effectLst/>
              </a:rPr>
              <a:t>at least 51% of their time </a:t>
            </a:r>
            <a:r>
              <a:rPr lang="en-US" sz="1800" b="0" i="0" dirty="0">
                <a:solidFill>
                  <a:srgbClr val="000000"/>
                </a:solidFill>
                <a:effectLst/>
              </a:rPr>
              <a:t>providing special education, related services, or early intervention services to infants, toddlers, and children with disabilities.</a:t>
            </a:r>
          </a:p>
          <a:p>
            <a:pPr marL="0" indent="0">
              <a:buNone/>
            </a:pPr>
            <a:r>
              <a:rPr lang="en-US" sz="2800" b="1" i="0" dirty="0">
                <a:solidFill>
                  <a:srgbClr val="000000"/>
                </a:solidFill>
                <a:effectLst/>
              </a:rPr>
              <a:t>Indirect Service:</a:t>
            </a:r>
          </a:p>
          <a:p>
            <a:pPr marL="457200" indent="-457200">
              <a:buFont typeface="+mj-lt"/>
              <a:buAutoNum type="alphaLcPeriod"/>
            </a:pPr>
            <a:r>
              <a:rPr lang="en-US" sz="1800" dirty="0">
                <a:solidFill>
                  <a:srgbClr val="000000"/>
                </a:solidFill>
              </a:rPr>
              <a:t>If the position involves supervision including in the capacity of a principal, teaching at the postsecondary level, research, policy, technical assistance, program development, or administration, the individual spends at least 51% of their time performing work related to the scholarship training.</a:t>
            </a:r>
          </a:p>
        </p:txBody>
      </p:sp>
      <p:sp>
        <p:nvSpPr>
          <p:cNvPr id="4" name="Slide Number Placeholder 3">
            <a:extLst>
              <a:ext uri="{FF2B5EF4-FFF2-40B4-BE49-F238E27FC236}">
                <a16:creationId xmlns:a16="http://schemas.microsoft.com/office/drawing/2014/main" id="{78D4C2D9-7E76-454C-8622-5A5A29A3F8D1}"/>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40</a:t>
            </a:fld>
            <a:endParaRPr lang="en-US" dirty="0"/>
          </a:p>
        </p:txBody>
      </p:sp>
    </p:spTree>
    <p:extLst>
      <p:ext uri="{BB962C8B-B14F-4D97-AF65-F5344CB8AC3E}">
        <p14:creationId xmlns:p14="http://schemas.microsoft.com/office/powerpoint/2010/main" val="4231063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18F2-D195-474F-9621-13B6A2DD9FAC}"/>
              </a:ext>
            </a:extLst>
          </p:cNvPr>
          <p:cNvSpPr>
            <a:spLocks noGrp="1"/>
          </p:cNvSpPr>
          <p:nvPr>
            <p:ph type="title"/>
          </p:nvPr>
        </p:nvSpPr>
        <p:spPr/>
        <p:txBody>
          <a:bodyPr>
            <a:normAutofit/>
          </a:bodyPr>
          <a:lstStyle/>
          <a:p>
            <a:r>
              <a:rPr lang="en-US" sz="3600" dirty="0"/>
              <a:t>Scholars’ Employment Record</a:t>
            </a:r>
          </a:p>
        </p:txBody>
      </p:sp>
      <p:sp>
        <p:nvSpPr>
          <p:cNvPr id="3" name="Content Placeholder 2">
            <a:extLst>
              <a:ext uri="{FF2B5EF4-FFF2-40B4-BE49-F238E27FC236}">
                <a16:creationId xmlns:a16="http://schemas.microsoft.com/office/drawing/2014/main" id="{CF67718A-A097-47E6-B283-35C744083D72}"/>
              </a:ext>
            </a:extLst>
          </p:cNvPr>
          <p:cNvSpPr>
            <a:spLocks noGrp="1"/>
          </p:cNvSpPr>
          <p:nvPr>
            <p:ph sz="quarter" idx="1"/>
          </p:nvPr>
        </p:nvSpPr>
        <p:spPr/>
        <p:txBody>
          <a:bodyPr>
            <a:normAutofit/>
          </a:bodyPr>
          <a:lstStyle/>
          <a:p>
            <a:pPr marL="0" indent="0">
              <a:buNone/>
            </a:pPr>
            <a:r>
              <a:rPr lang="en-US" dirty="0"/>
              <a:t>Information collected includes:</a:t>
            </a:r>
          </a:p>
          <a:p>
            <a:pPr lvl="1">
              <a:buFont typeface="Wingdings" panose="05000000000000000000" pitchFamily="2" charset="2"/>
              <a:buChar char="Ø"/>
            </a:pPr>
            <a:r>
              <a:rPr lang="en-US" sz="2400" dirty="0"/>
              <a:t>Contact information;</a:t>
            </a:r>
          </a:p>
          <a:p>
            <a:pPr lvl="1">
              <a:buFont typeface="Wingdings" panose="05000000000000000000" pitchFamily="2" charset="2"/>
              <a:buChar char="Ø"/>
            </a:pPr>
            <a:r>
              <a:rPr lang="en-US" sz="2400" dirty="0"/>
              <a:t>Type of organization;</a:t>
            </a:r>
          </a:p>
          <a:p>
            <a:pPr lvl="1">
              <a:buFont typeface="Wingdings" panose="05000000000000000000" pitchFamily="2" charset="2"/>
              <a:buChar char="Ø"/>
            </a:pPr>
            <a:r>
              <a:rPr lang="en-US" sz="2400" dirty="0"/>
              <a:t>Dates of employment;</a:t>
            </a:r>
          </a:p>
          <a:p>
            <a:pPr lvl="1">
              <a:buFont typeface="Wingdings" panose="05000000000000000000" pitchFamily="2" charset="2"/>
              <a:buChar char="Ø"/>
            </a:pPr>
            <a:r>
              <a:rPr lang="en-US" sz="2400" dirty="0"/>
              <a:t>Type of employment;</a:t>
            </a:r>
          </a:p>
          <a:p>
            <a:pPr lvl="1">
              <a:buFont typeface="Wingdings" panose="05000000000000000000" pitchFamily="2" charset="2"/>
              <a:buChar char="Ø"/>
            </a:pPr>
            <a:r>
              <a:rPr lang="en-US" sz="2400" dirty="0"/>
              <a:t>Full or part time position;</a:t>
            </a:r>
          </a:p>
          <a:p>
            <a:pPr lvl="1">
              <a:buFont typeface="Wingdings" panose="05000000000000000000" pitchFamily="2" charset="2"/>
              <a:buChar char="Ø"/>
            </a:pPr>
            <a:r>
              <a:rPr lang="en-US" sz="2400" dirty="0"/>
              <a:t>Training area(s);</a:t>
            </a:r>
          </a:p>
          <a:p>
            <a:pPr lvl="1">
              <a:buFont typeface="Wingdings" panose="05000000000000000000" pitchFamily="2" charset="2"/>
              <a:buChar char="Ø"/>
            </a:pPr>
            <a:r>
              <a:rPr lang="en-US" sz="2400" dirty="0"/>
              <a:t>Whether the position meets PDPDCS time requirements; and </a:t>
            </a:r>
          </a:p>
          <a:p>
            <a:pPr lvl="1">
              <a:buFont typeface="Wingdings" panose="05000000000000000000" pitchFamily="2" charset="2"/>
              <a:buChar char="Ø"/>
            </a:pPr>
            <a:r>
              <a:rPr lang="en-US" sz="2400" dirty="0"/>
              <a:t>Certification or licensur</a:t>
            </a:r>
            <a:r>
              <a:rPr lang="en-US" dirty="0"/>
              <a:t>e.</a:t>
            </a:r>
          </a:p>
          <a:p>
            <a:pPr lvl="1"/>
            <a:endParaRPr lang="en-US" dirty="0"/>
          </a:p>
        </p:txBody>
      </p:sp>
      <p:sp>
        <p:nvSpPr>
          <p:cNvPr id="4" name="Slide Number Placeholder 3">
            <a:extLst>
              <a:ext uri="{FF2B5EF4-FFF2-40B4-BE49-F238E27FC236}">
                <a16:creationId xmlns:a16="http://schemas.microsoft.com/office/drawing/2014/main" id="{9AE08FE5-DE17-4249-8C87-31EECA551F42}"/>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41</a:t>
            </a:fld>
            <a:endParaRPr lang="en-US" dirty="0"/>
          </a:p>
        </p:txBody>
      </p:sp>
      <p:pic>
        <p:nvPicPr>
          <p:cNvPr id="5" name="Picture 4">
            <a:extLst>
              <a:ext uri="{FF2B5EF4-FFF2-40B4-BE49-F238E27FC236}">
                <a16:creationId xmlns:a16="http://schemas.microsoft.com/office/drawing/2014/main" id="{E6325A76-B094-4AC9-907D-FBC9042A5EC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362200"/>
            <a:ext cx="1677093" cy="1677093"/>
          </a:xfrm>
          <a:prstGeom prst="rect">
            <a:avLst/>
          </a:prstGeom>
        </p:spPr>
      </p:pic>
    </p:spTree>
    <p:extLst>
      <p:ext uri="{BB962C8B-B14F-4D97-AF65-F5344CB8AC3E}">
        <p14:creationId xmlns:p14="http://schemas.microsoft.com/office/powerpoint/2010/main" val="42191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C4FA-BF7D-4DAF-93B8-F5AA52D9B3EB}"/>
              </a:ext>
            </a:extLst>
          </p:cNvPr>
          <p:cNvSpPr>
            <a:spLocks noGrp="1"/>
          </p:cNvSpPr>
          <p:nvPr>
            <p:ph type="title"/>
          </p:nvPr>
        </p:nvSpPr>
        <p:spPr/>
        <p:txBody>
          <a:bodyPr/>
          <a:lstStyle/>
          <a:p>
            <a:r>
              <a:rPr lang="en-US" dirty="0"/>
              <a:t>Service Obligation Calculator</a:t>
            </a:r>
          </a:p>
        </p:txBody>
      </p:sp>
      <p:sp>
        <p:nvSpPr>
          <p:cNvPr id="10" name="TextBox 9">
            <a:extLst>
              <a:ext uri="{FF2B5EF4-FFF2-40B4-BE49-F238E27FC236}">
                <a16:creationId xmlns:a16="http://schemas.microsoft.com/office/drawing/2014/main" id="{3C3114DD-CF3B-D6EB-5770-6DC6C919DA5D}"/>
              </a:ext>
            </a:extLst>
          </p:cNvPr>
          <p:cNvSpPr txBox="1"/>
          <p:nvPr/>
        </p:nvSpPr>
        <p:spPr>
          <a:xfrm>
            <a:off x="334208" y="1941789"/>
            <a:ext cx="4051213" cy="461665"/>
          </a:xfrm>
          <a:prstGeom prst="rect">
            <a:avLst/>
          </a:prstGeom>
          <a:noFill/>
        </p:spPr>
        <p:txBody>
          <a:bodyPr wrap="square" rtlCol="0">
            <a:spAutoFit/>
          </a:bodyPr>
          <a:lstStyle/>
          <a:p>
            <a:r>
              <a:rPr lang="en-US" sz="2400" dirty="0">
                <a:latin typeface="Montserrat" panose="00000500000000000000" pitchFamily="2" charset="0"/>
              </a:rPr>
              <a:t>Previous Employment</a:t>
            </a:r>
          </a:p>
        </p:txBody>
      </p:sp>
      <p:pic>
        <p:nvPicPr>
          <p:cNvPr id="9" name="Content Placeholder 8" descr="Screenshot showing there is a text box for &quot;when did this job end?&quot;">
            <a:extLst>
              <a:ext uri="{FF2B5EF4-FFF2-40B4-BE49-F238E27FC236}">
                <a16:creationId xmlns:a16="http://schemas.microsoft.com/office/drawing/2014/main" id="{388A23B6-928D-3A5F-2153-00E6B2CE9272}"/>
              </a:ext>
            </a:extLst>
          </p:cNvPr>
          <p:cNvPicPr>
            <a:picLocks noGrp="1" noChangeAspect="1"/>
          </p:cNvPicPr>
          <p:nvPr>
            <p:ph sz="quarter" idx="1"/>
          </p:nvPr>
        </p:nvPicPr>
        <p:blipFill>
          <a:blip r:embed="rId3"/>
          <a:stretch>
            <a:fillRect/>
          </a:stretch>
        </p:blipFill>
        <p:spPr>
          <a:xfrm>
            <a:off x="88488" y="2779530"/>
            <a:ext cx="4352917" cy="2439252"/>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CCBAA07F-4CF8-A59A-E4BE-14D556856464}"/>
              </a:ext>
            </a:extLst>
          </p:cNvPr>
          <p:cNvSpPr txBox="1"/>
          <p:nvPr/>
        </p:nvSpPr>
        <p:spPr>
          <a:xfrm>
            <a:off x="4758580" y="1941789"/>
            <a:ext cx="4051213" cy="461665"/>
          </a:xfrm>
          <a:prstGeom prst="rect">
            <a:avLst/>
          </a:prstGeom>
          <a:noFill/>
        </p:spPr>
        <p:txBody>
          <a:bodyPr wrap="square" rtlCol="0">
            <a:spAutoFit/>
          </a:bodyPr>
          <a:lstStyle/>
          <a:p>
            <a:r>
              <a:rPr lang="en-US" sz="2400" dirty="0">
                <a:latin typeface="Montserrat" panose="00000500000000000000" pitchFamily="2" charset="0"/>
              </a:rPr>
              <a:t>Current Employment</a:t>
            </a:r>
          </a:p>
        </p:txBody>
      </p:sp>
      <p:pic>
        <p:nvPicPr>
          <p:cNvPr id="15" name="Picture 14" descr="Screenshot showing there is only a text box for &quot;when did this job begin&quot;">
            <a:extLst>
              <a:ext uri="{FF2B5EF4-FFF2-40B4-BE49-F238E27FC236}">
                <a16:creationId xmlns:a16="http://schemas.microsoft.com/office/drawing/2014/main" id="{DF48BCD7-D1E3-B89C-2E7A-15F30812E082}"/>
              </a:ext>
            </a:extLst>
          </p:cNvPr>
          <p:cNvPicPr>
            <a:picLocks noChangeAspect="1"/>
          </p:cNvPicPr>
          <p:nvPr/>
        </p:nvPicPr>
        <p:blipFill>
          <a:blip r:embed="rId4"/>
          <a:stretch>
            <a:fillRect/>
          </a:stretch>
        </p:blipFill>
        <p:spPr>
          <a:xfrm>
            <a:off x="4512863" y="2768262"/>
            <a:ext cx="4542649" cy="17230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3328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EA02704-E189-44A1-84C0-F120D40D62A0}"/>
              </a:ext>
              <a:ext uri="{C183D7F6-B498-43B3-948B-1728B52AA6E4}">
                <adec:decorative xmlns:adec="http://schemas.microsoft.com/office/drawing/2017/decorative" val="1"/>
              </a:ext>
            </a:extLst>
          </p:cNvPr>
          <p:cNvSpPr/>
          <p:nvPr/>
        </p:nvSpPr>
        <p:spPr>
          <a:xfrm>
            <a:off x="457200" y="2933700"/>
            <a:ext cx="7165975" cy="2558807"/>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9448800" cy="990600"/>
          </a:xfrm>
        </p:spPr>
        <p:txBody>
          <a:bodyPr>
            <a:noAutofit/>
          </a:bodyPr>
          <a:lstStyle/>
          <a:p>
            <a:pPr>
              <a:defRPr/>
            </a:pPr>
            <a:r>
              <a:rPr lang="en-US" sz="3600" dirty="0"/>
              <a:t>Employer Submission Requirements</a:t>
            </a:r>
          </a:p>
        </p:txBody>
      </p:sp>
      <p:sp>
        <p:nvSpPr>
          <p:cNvPr id="18436" name="Content Placeholder 3"/>
          <p:cNvSpPr>
            <a:spLocks noGrp="1"/>
          </p:cNvSpPr>
          <p:nvPr>
            <p:ph sz="quarter" idx="1"/>
          </p:nvPr>
        </p:nvSpPr>
        <p:spPr/>
        <p:txBody>
          <a:bodyPr>
            <a:noAutofit/>
          </a:bodyPr>
          <a:lstStyle/>
          <a:p>
            <a:pPr marL="45720" indent="0">
              <a:buNone/>
            </a:pPr>
            <a:r>
              <a:rPr lang="en-US" altLang="en-US" dirty="0"/>
              <a:t>Employers verify employment </a:t>
            </a:r>
            <a:br>
              <a:rPr lang="en-US" altLang="en-US" dirty="0"/>
            </a:br>
            <a:r>
              <a:rPr lang="en-US" altLang="en-US" dirty="0"/>
              <a:t>information within the PDPDCS</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pPr>
              <a:defRPr/>
            </a:pPr>
            <a:fld id="{EA36C5DA-A593-41C6-B073-C07A3224861F}" type="slidenum">
              <a:rPr lang="en-US" smtClean="0"/>
              <a:pPr>
                <a:defRPr/>
              </a:pPr>
              <a:t>43</a:t>
            </a:fld>
            <a:endParaRPr lang="en-US" dirty="0"/>
          </a:p>
        </p:txBody>
      </p:sp>
      <p:sp>
        <p:nvSpPr>
          <p:cNvPr id="8" name="Content Placeholder 3">
            <a:extLst>
              <a:ext uri="{FF2B5EF4-FFF2-40B4-BE49-F238E27FC236}">
                <a16:creationId xmlns:a16="http://schemas.microsoft.com/office/drawing/2014/main" id="{DB17EE2F-A238-4B73-9F87-A54A39D73938}"/>
              </a:ext>
            </a:extLst>
          </p:cNvPr>
          <p:cNvSpPr txBox="1">
            <a:spLocks/>
          </p:cNvSpPr>
          <p:nvPr/>
        </p:nvSpPr>
        <p:spPr>
          <a:xfrm>
            <a:off x="612775" y="3081054"/>
            <a:ext cx="6473825" cy="2176746"/>
          </a:xfrm>
          <a:prstGeom prst="rect">
            <a:avLst/>
          </a:prstGeom>
        </p:spPr>
        <p:txBody>
          <a:bodyPr vert="horz">
            <a:normAutofit fontScale="92500"/>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88925" lvl="1" indent="-273050"/>
            <a:r>
              <a:rPr lang="en-US" dirty="0">
                <a:latin typeface="Montserrat" panose="00000500000000000000" pitchFamily="2" charset="0"/>
              </a:rPr>
              <a:t>Scholars do not receive credit for service obligation until the employer has verified their employment</a:t>
            </a:r>
          </a:p>
          <a:p>
            <a:pPr marL="288925" lvl="1" indent="-273050"/>
            <a:r>
              <a:rPr lang="en-US" dirty="0">
                <a:latin typeface="Montserrat" panose="00000500000000000000" pitchFamily="2" charset="0"/>
              </a:rPr>
              <a:t>Scholars receive an email when their employment is verified or disputed</a:t>
            </a:r>
          </a:p>
        </p:txBody>
      </p:sp>
      <p:sp>
        <p:nvSpPr>
          <p:cNvPr id="11" name="Trapezoid 10">
            <a:extLst>
              <a:ext uri="{FF2B5EF4-FFF2-40B4-BE49-F238E27FC236}">
                <a16:creationId xmlns:a16="http://schemas.microsoft.com/office/drawing/2014/main" id="{95D8B196-CE25-4DA4-A615-E05181D17ABF}"/>
              </a:ext>
              <a:ext uri="{C183D7F6-B498-43B3-948B-1728B52AA6E4}">
                <adec:decorative xmlns:adec="http://schemas.microsoft.com/office/drawing/2017/decorative" val="1"/>
              </a:ext>
            </a:extLst>
          </p:cNvPr>
          <p:cNvSpPr/>
          <p:nvPr/>
        </p:nvSpPr>
        <p:spPr>
          <a:xfrm rot="10800000">
            <a:off x="6712017" y="2787408"/>
            <a:ext cx="1603722" cy="870192"/>
          </a:xfrm>
          <a:prstGeom prst="trapezoid">
            <a:avLst>
              <a:gd name="adj" fmla="val 208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C57BEA2-E9C0-4296-802D-17B9E1E1A6A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778" r="59929" b="53703"/>
          <a:stretch/>
        </p:blipFill>
        <p:spPr>
          <a:xfrm>
            <a:off x="6686029" y="1357515"/>
            <a:ext cx="2000771" cy="2623444"/>
          </a:xfrm>
          <a:prstGeom prst="rect">
            <a:avLst/>
          </a:prstGeom>
        </p:spPr>
      </p:pic>
    </p:spTree>
    <p:extLst>
      <p:ext uri="{BB962C8B-B14F-4D97-AF65-F5344CB8AC3E}">
        <p14:creationId xmlns:p14="http://schemas.microsoft.com/office/powerpoint/2010/main" val="39926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76B522-81CD-483D-819A-1B34E0F2FA81}"/>
              </a:ext>
            </a:extLst>
          </p:cNvPr>
          <p:cNvSpPr>
            <a:spLocks noGrp="1"/>
          </p:cNvSpPr>
          <p:nvPr>
            <p:ph type="title" idx="4294967295"/>
          </p:nvPr>
        </p:nvSpPr>
        <p:spPr>
          <a:xfrm>
            <a:off x="800100" y="2743200"/>
            <a:ext cx="75438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sz="4000" b="0"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AVOIDING SECURITY INCIDENTS</a:t>
            </a:r>
          </a:p>
        </p:txBody>
      </p:sp>
    </p:spTree>
    <p:extLst>
      <p:ext uri="{BB962C8B-B14F-4D97-AF65-F5344CB8AC3E}">
        <p14:creationId xmlns:p14="http://schemas.microsoft.com/office/powerpoint/2010/main" val="3256828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p:txBody>
          <a:bodyPr>
            <a:normAutofit lnSpcReduction="10000"/>
          </a:bodyPr>
          <a:lstStyle/>
          <a:p>
            <a:pPr marL="0" indent="0">
              <a:buNone/>
            </a:pPr>
            <a:r>
              <a:rPr lang="en-US" sz="2800" dirty="0"/>
              <a:t>A security incident occurs if personally identifiable information (PII) is potentially viewable to unrelated parties. </a:t>
            </a:r>
          </a:p>
          <a:p>
            <a:pPr marL="0" indent="0">
              <a:buNone/>
            </a:pPr>
            <a:r>
              <a:rPr lang="en-US" sz="2800" dirty="0"/>
              <a:t>Examples from PDPDCS:</a:t>
            </a:r>
          </a:p>
          <a:p>
            <a:pPr lvl="1"/>
            <a:r>
              <a:rPr lang="en-US" sz="2400" dirty="0"/>
              <a:t>Uploading an unredacted </a:t>
            </a:r>
            <a:r>
              <a:rPr lang="en-US" sz="2400" i="1" dirty="0"/>
              <a:t>Pre-Scholarship Agreement (PSA) </a:t>
            </a:r>
            <a:r>
              <a:rPr lang="en-US" sz="2400" dirty="0"/>
              <a:t>PDF to the wrong scholar record</a:t>
            </a:r>
          </a:p>
          <a:p>
            <a:pPr lvl="1"/>
            <a:r>
              <a:rPr lang="en-US" sz="2400" dirty="0"/>
              <a:t>Sending unencrypted documents</a:t>
            </a:r>
            <a:br>
              <a:rPr lang="en-US" sz="2400" dirty="0"/>
            </a:br>
            <a:r>
              <a:rPr lang="en-US" sz="2400" dirty="0"/>
              <a:t>(Social Security Card, Driver’s </a:t>
            </a:r>
            <a:br>
              <a:rPr lang="en-US" sz="2400" dirty="0"/>
            </a:br>
            <a:r>
              <a:rPr lang="en-US" sz="2400" dirty="0"/>
              <a:t>License, etc.) in an email to the</a:t>
            </a:r>
            <a:br>
              <a:rPr lang="en-US" sz="2400" dirty="0"/>
            </a:br>
            <a:r>
              <a:rPr lang="en-US" sz="2400" dirty="0"/>
              <a:t>PDPDCS Help Desk</a:t>
            </a:r>
          </a:p>
        </p:txBody>
      </p:sp>
      <p:sp>
        <p:nvSpPr>
          <p:cNvPr id="4" name="Slide Number Placeholder 3">
            <a:extLst>
              <a:ext uri="{FF2B5EF4-FFF2-40B4-BE49-F238E27FC236}">
                <a16:creationId xmlns:a16="http://schemas.microsoft.com/office/drawing/2014/main" id="{A16BEB1F-E942-4467-90DD-822312F1C48F}"/>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45</a:t>
            </a:fld>
            <a:endParaRPr lang="en-US" dirty="0"/>
          </a:p>
        </p:txBody>
      </p:sp>
      <p:pic>
        <p:nvPicPr>
          <p:cNvPr id="5" name="Picture 4">
            <a:extLst>
              <a:ext uri="{FF2B5EF4-FFF2-40B4-BE49-F238E27FC236}">
                <a16:creationId xmlns:a16="http://schemas.microsoft.com/office/drawing/2014/main" id="{D485B66F-1F9C-4FA0-B923-233FE1ECBC3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420" y="4046220"/>
            <a:ext cx="2049780" cy="2049780"/>
          </a:xfrm>
          <a:prstGeom prst="rect">
            <a:avLst/>
          </a:prstGeom>
        </p:spPr>
      </p:pic>
    </p:spTree>
    <p:extLst>
      <p:ext uri="{BB962C8B-B14F-4D97-AF65-F5344CB8AC3E}">
        <p14:creationId xmlns:p14="http://schemas.microsoft.com/office/powerpoint/2010/main" val="17920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Impacts of Security Incidents on Department Staff</a:t>
            </a:r>
          </a:p>
        </p:txBody>
      </p:sp>
      <p:graphicFrame>
        <p:nvGraphicFramePr>
          <p:cNvPr id="6" name="Content Placeholder 2"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Lst>
              <a:ext uri="{FF2B5EF4-FFF2-40B4-BE49-F238E27FC236}">
                <a16:creationId xmlns:a16="http://schemas.microsoft.com/office/drawing/2014/main" id="{02CC8618-F551-7DB8-A693-D5209BFF88E5}"/>
              </a:ext>
            </a:extLst>
          </p:cNvPr>
          <p:cNvGraphicFramePr>
            <a:graphicFrameLocks noGrp="1"/>
          </p:cNvGraphicFramePr>
          <p:nvPr>
            <p:ph sz="quarter" idx="1"/>
            <p:extLst>
              <p:ext uri="{D42A27DB-BD31-4B8C-83A1-F6EECF244321}">
                <p14:modId xmlns:p14="http://schemas.microsoft.com/office/powerpoint/2010/main" val="2254657094"/>
              </p:ext>
            </p:extLst>
          </p:nvPr>
        </p:nvGraphicFramePr>
        <p:xfrm>
          <a:off x="304800" y="1600199"/>
          <a:ext cx="8458200"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46</a:t>
            </a:fld>
            <a:endParaRPr lang="en-US" dirty="0"/>
          </a:p>
        </p:txBody>
      </p:sp>
    </p:spTree>
    <p:extLst>
      <p:ext uri="{BB962C8B-B14F-4D97-AF65-F5344CB8AC3E}">
        <p14:creationId xmlns:p14="http://schemas.microsoft.com/office/powerpoint/2010/main" val="4293271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Impacts of Security Incidents on Grantees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152401" y="1371600"/>
            <a:ext cx="8757558" cy="4724400"/>
          </a:xfrm>
        </p:spPr>
        <p:txBody>
          <a:bodyPr>
            <a:noAutofit/>
          </a:bodyPr>
          <a:lstStyle/>
          <a:p>
            <a:pPr>
              <a:spcBef>
                <a:spcPts val="600"/>
              </a:spcBef>
              <a:spcAft>
                <a:spcPts val="600"/>
              </a:spcAft>
            </a:pPr>
            <a:r>
              <a:rPr lang="en-US" sz="2300" dirty="0"/>
              <a:t>Grantees must resubmit scholar documentation, complete security incident report, and participate in investigation interviews as needed</a:t>
            </a:r>
          </a:p>
          <a:p>
            <a:pPr>
              <a:spcBef>
                <a:spcPts val="600"/>
              </a:spcBef>
              <a:spcAft>
                <a:spcPts val="600"/>
              </a:spcAft>
            </a:pPr>
            <a:r>
              <a:rPr lang="en-US" sz="2300" dirty="0"/>
              <a:t>Project Directors and Secondary Users will be required to participate in a security training to understand the proper handling of scholar PII and the consequences of data breaches</a:t>
            </a:r>
          </a:p>
          <a:p>
            <a:pPr>
              <a:spcBef>
                <a:spcPts val="600"/>
              </a:spcBef>
              <a:spcAft>
                <a:spcPts val="600"/>
              </a:spcAft>
            </a:pPr>
            <a:r>
              <a:rPr lang="en-US" sz="2300" dirty="0"/>
              <a:t>The grant will be placed on a security incident list tracked by PDPDCS and OSEP staff. </a:t>
            </a:r>
            <a:r>
              <a:rPr lang="en-US" sz="2300" b="1" u="sng" dirty="0"/>
              <a:t>If further incidents occur, the grant and university could be placed on high-risk status, impacting their ability to receive future federal funding</a:t>
            </a:r>
          </a:p>
        </p:txBody>
      </p:sp>
      <p:sp>
        <p:nvSpPr>
          <p:cNvPr id="4" name="Slide Number Placeholder 3">
            <a:extLst>
              <a:ext uri="{FF2B5EF4-FFF2-40B4-BE49-F238E27FC236}">
                <a16:creationId xmlns:a16="http://schemas.microsoft.com/office/drawing/2014/main" id="{A16BEB1F-E942-4467-90DD-822312F1C48F}"/>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47</a:t>
            </a:fld>
            <a:endParaRPr lang="en-US" dirty="0"/>
          </a:p>
        </p:txBody>
      </p:sp>
    </p:spTree>
    <p:extLst>
      <p:ext uri="{BB962C8B-B14F-4D97-AF65-F5344CB8AC3E}">
        <p14:creationId xmlns:p14="http://schemas.microsoft.com/office/powerpoint/2010/main" val="67126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pPr algn="ctr"/>
            <a:r>
              <a:rPr lang="en-US" sz="3600" dirty="0"/>
              <a:t>Avoiding Security Incidents</a:t>
            </a:r>
          </a:p>
        </p:txBody>
      </p:sp>
      <p:graphicFrame>
        <p:nvGraphicFramePr>
          <p:cNvPr id="6" name="Content Placeholder 2"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Lst>
              <a:ext uri="{FF2B5EF4-FFF2-40B4-BE49-F238E27FC236}">
                <a16:creationId xmlns:a16="http://schemas.microsoft.com/office/drawing/2014/main" id="{F62BC109-4C47-791D-50EE-9F8D7764565D}"/>
              </a:ext>
            </a:extLst>
          </p:cNvPr>
          <p:cNvGraphicFramePr>
            <a:graphicFrameLocks noGrp="1"/>
          </p:cNvGraphicFramePr>
          <p:nvPr>
            <p:ph sz="quarter" idx="1"/>
            <p:extLst>
              <p:ext uri="{D42A27DB-BD31-4B8C-83A1-F6EECF244321}">
                <p14:modId xmlns:p14="http://schemas.microsoft.com/office/powerpoint/2010/main" val="382036786"/>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48</a:t>
            </a:fld>
            <a:endParaRPr lang="en-US" dirty="0"/>
          </a:p>
        </p:txBody>
      </p:sp>
    </p:spTree>
    <p:extLst>
      <p:ext uri="{BB962C8B-B14F-4D97-AF65-F5344CB8AC3E}">
        <p14:creationId xmlns:p14="http://schemas.microsoft.com/office/powerpoint/2010/main" val="646016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34AFE5-1FF2-4F4B-80AB-A409BCF5A9D0}"/>
              </a:ext>
            </a:extLst>
          </p:cNvPr>
          <p:cNvSpPr>
            <a:spLocks noGrp="1"/>
          </p:cNvSpPr>
          <p:nvPr>
            <p:ph type="title" idx="4294967295"/>
          </p:nvPr>
        </p:nvSpPr>
        <p:spPr>
          <a:xfrm>
            <a:off x="800100" y="2743200"/>
            <a:ext cx="75438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sz="4000" b="0"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HELPFUL PDPDCS REMINDERS</a:t>
            </a:r>
          </a:p>
        </p:txBody>
      </p:sp>
    </p:spTree>
    <p:extLst>
      <p:ext uri="{BB962C8B-B14F-4D97-AF65-F5344CB8AC3E}">
        <p14:creationId xmlns:p14="http://schemas.microsoft.com/office/powerpoint/2010/main" val="33353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66569D-DE91-420D-9E72-944CFD2694C5}"/>
              </a:ext>
            </a:extLst>
          </p:cNvPr>
          <p:cNvSpPr>
            <a:spLocks noGrp="1"/>
          </p:cNvSpPr>
          <p:nvPr>
            <p:ph type="title" idx="4294967295"/>
          </p:nvPr>
        </p:nvSpPr>
        <p:spPr>
          <a:xfrm>
            <a:off x="800100" y="2743200"/>
            <a:ext cx="7543800" cy="1600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GRANT PRIORITIES AND REQUIREMENTS</a:t>
            </a:r>
          </a:p>
        </p:txBody>
      </p:sp>
    </p:spTree>
    <p:extLst>
      <p:ext uri="{BB962C8B-B14F-4D97-AF65-F5344CB8AC3E}">
        <p14:creationId xmlns:p14="http://schemas.microsoft.com/office/powerpoint/2010/main" val="2411622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noAutofit/>
          </a:bodyPr>
          <a:lstStyle/>
          <a:p>
            <a:r>
              <a:rPr lang="en-US" sz="3600" dirty="0"/>
              <a:t>Always Read System Emails</a:t>
            </a:r>
          </a:p>
        </p:txBody>
      </p:sp>
      <p:sp>
        <p:nvSpPr>
          <p:cNvPr id="7171" name="Rectangle 3"/>
          <p:cNvSpPr>
            <a:spLocks noGrp="1" noChangeArrowheads="1"/>
          </p:cNvSpPr>
          <p:nvPr>
            <p:ph sz="quarter" idx="1"/>
          </p:nvPr>
        </p:nvSpPr>
        <p:spPr/>
        <p:txBody>
          <a:bodyPr>
            <a:normAutofit/>
          </a:bodyPr>
          <a:lstStyle/>
          <a:p>
            <a:r>
              <a:rPr lang="en-US" dirty="0"/>
              <a:t>Notifications regarding system</a:t>
            </a:r>
            <a:br>
              <a:rPr lang="en-US" dirty="0"/>
            </a:br>
            <a:r>
              <a:rPr lang="en-US" dirty="0"/>
              <a:t>or policy changes as well as </a:t>
            </a:r>
            <a:br>
              <a:rPr lang="en-US" dirty="0"/>
            </a:br>
            <a:r>
              <a:rPr lang="en-US" dirty="0"/>
              <a:t>data submission reminders </a:t>
            </a:r>
            <a:br>
              <a:rPr lang="en-US" dirty="0"/>
            </a:br>
            <a:r>
              <a:rPr lang="en-US" dirty="0"/>
              <a:t>are sent via email.</a:t>
            </a:r>
          </a:p>
          <a:p>
            <a:endParaRPr lang="en-US" dirty="0"/>
          </a:p>
        </p:txBody>
      </p:sp>
      <p:sp>
        <p:nvSpPr>
          <p:cNvPr id="4"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78FEA6AD-5963-42A3-B799-50DDE2FA9A33}" type="slidenum">
              <a:rPr lang="en-US" smtClean="0"/>
              <a:pPr/>
              <a:t>50</a:t>
            </a:fld>
            <a:endParaRPr lang="en-US" dirty="0"/>
          </a:p>
        </p:txBody>
      </p:sp>
      <p:pic>
        <p:nvPicPr>
          <p:cNvPr id="3" name="Picture 2">
            <a:extLst>
              <a:ext uri="{FF2B5EF4-FFF2-40B4-BE49-F238E27FC236}">
                <a16:creationId xmlns:a16="http://schemas.microsoft.com/office/drawing/2014/main" id="{EE89963B-38D1-4C5D-B7AD-EB6E9ABD6A2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96341" y="1223659"/>
            <a:ext cx="1800512" cy="2473340"/>
          </a:xfrm>
          <a:prstGeom prst="rect">
            <a:avLst/>
          </a:prstGeom>
        </p:spPr>
      </p:pic>
      <p:sp>
        <p:nvSpPr>
          <p:cNvPr id="9" name="Rectangle: Rounded Corners 8">
            <a:extLst>
              <a:ext uri="{FF2B5EF4-FFF2-40B4-BE49-F238E27FC236}">
                <a16:creationId xmlns:a16="http://schemas.microsoft.com/office/drawing/2014/main" id="{E1C0B1D3-458B-4BCE-A7C3-A73A2F8E3148}"/>
              </a:ext>
              <a:ext uri="{C183D7F6-B498-43B3-948B-1728B52AA6E4}">
                <adec:decorative xmlns:adec="http://schemas.microsoft.com/office/drawing/2017/decorative" val="1"/>
              </a:ext>
            </a:extLst>
          </p:cNvPr>
          <p:cNvSpPr/>
          <p:nvPr/>
        </p:nvSpPr>
        <p:spPr>
          <a:xfrm>
            <a:off x="685801" y="3776359"/>
            <a:ext cx="7619999" cy="2057400"/>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7C92FAF7-B939-42A3-9929-6824A004B409}"/>
              </a:ext>
            </a:extLst>
          </p:cNvPr>
          <p:cNvSpPr txBox="1">
            <a:spLocks noChangeArrowheads="1"/>
          </p:cNvSpPr>
          <p:nvPr/>
        </p:nvSpPr>
        <p:spPr>
          <a:xfrm>
            <a:off x="838200" y="3887499"/>
            <a:ext cx="7391400" cy="1946260"/>
          </a:xfrm>
          <a:prstGeom prst="rect">
            <a:avLst/>
          </a:prstGeom>
        </p:spPr>
        <p:txBody>
          <a:bodyPr vert="horz">
            <a:norm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4488" lvl="1" indent="-344488">
              <a:buFont typeface="Wingdings" panose="05000000000000000000" pitchFamily="2" charset="2"/>
              <a:buChar char="q"/>
            </a:pPr>
            <a:r>
              <a:rPr lang="en-US" sz="2400" dirty="0">
                <a:latin typeface="Montserrat" panose="00000500000000000000" pitchFamily="2" charset="0"/>
              </a:rPr>
              <a:t>Please add </a:t>
            </a:r>
            <a:r>
              <a:rPr lang="en-US" sz="2400" dirty="0">
                <a:latin typeface="Montserrat" panose="00000500000000000000" pitchFamily="2" charset="0"/>
                <a:hlinkClick r:id="rId4"/>
              </a:rPr>
              <a:t>serviceobligation@ed.gov</a:t>
            </a:r>
            <a:r>
              <a:rPr lang="en-US" sz="2400" dirty="0">
                <a:latin typeface="Montserrat" panose="00000500000000000000" pitchFamily="2" charset="0"/>
              </a:rPr>
              <a:t> to your contact list.</a:t>
            </a:r>
          </a:p>
          <a:p>
            <a:pPr marL="344488" lvl="1" indent="-344488">
              <a:buFont typeface="Wingdings" panose="05000000000000000000" pitchFamily="2" charset="2"/>
              <a:buChar char="q"/>
            </a:pPr>
            <a:r>
              <a:rPr lang="en-US" sz="2400" dirty="0">
                <a:latin typeface="Montserrat" panose="00000500000000000000" pitchFamily="2" charset="0"/>
              </a:rPr>
              <a:t>Check your email settings to be sure emails from this account are not marked as spam.</a:t>
            </a:r>
            <a:endParaRPr lang="en-US" sz="2400" b="1"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143426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noAutofit/>
          </a:bodyPr>
          <a:lstStyle/>
          <a:p>
            <a:r>
              <a:rPr lang="en-US" sz="3600" dirty="0"/>
              <a:t>Scholar Contact Information</a:t>
            </a:r>
          </a:p>
        </p:txBody>
      </p:sp>
      <p:graphicFrame>
        <p:nvGraphicFramePr>
          <p:cNvPr id="8197" name="Rectangle 3" descr="OSEP and PDPDCS staff must be able to reach scholars after they graduate or leave your IHE. Please enter a non-IHE email address for each scholar.&#10; Personal email (e.g., Gmail, Yahoo, Outlook)&#10; Work email&#10;If the scholar has multiple emails, include a second non-IHE email in the alternative email field.">
            <a:extLst>
              <a:ext uri="{FF2B5EF4-FFF2-40B4-BE49-F238E27FC236}">
                <a16:creationId xmlns:a16="http://schemas.microsoft.com/office/drawing/2014/main" id="{B124105D-ACDA-E6F0-13C0-1AB86704B22F}"/>
              </a:ext>
            </a:extLst>
          </p:cNvPr>
          <p:cNvGraphicFramePr>
            <a:graphicFrameLocks noGrp="1"/>
          </p:cNvGraphicFramePr>
          <p:nvPr>
            <p:ph sz="quarter" idx="1"/>
            <p:extLst>
              <p:ext uri="{D42A27DB-BD31-4B8C-83A1-F6EECF244321}">
                <p14:modId xmlns:p14="http://schemas.microsoft.com/office/powerpoint/2010/main" val="2563170"/>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78FEA6AD-5963-42A3-B799-50DDE2FA9A33}" type="slidenum">
              <a:rPr lang="en-US" smtClean="0"/>
              <a:pPr/>
              <a:t>51</a:t>
            </a:fld>
            <a:endParaRPr lang="en-US" dirty="0"/>
          </a:p>
        </p:txBody>
      </p:sp>
    </p:spTree>
    <p:extLst>
      <p:ext uri="{BB962C8B-B14F-4D97-AF65-F5344CB8AC3E}">
        <p14:creationId xmlns:p14="http://schemas.microsoft.com/office/powerpoint/2010/main" val="1400824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r>
              <a:rPr lang="en-US" sz="3600" dirty="0"/>
              <a:t>PDPDCS Reporting: </a:t>
            </a:r>
            <a:br>
              <a:rPr lang="en-US" sz="3600" dirty="0"/>
            </a:br>
            <a:r>
              <a:rPr lang="en-US" altLang="en-US" sz="3600" dirty="0"/>
              <a:t>Timely Submission</a:t>
            </a:r>
          </a:p>
        </p:txBody>
      </p:sp>
      <p:sp>
        <p:nvSpPr>
          <p:cNvPr id="3" name="Content Placeholder 2"/>
          <p:cNvSpPr>
            <a:spLocks noGrp="1"/>
          </p:cNvSpPr>
          <p:nvPr>
            <p:ph sz="quarter" idx="1"/>
          </p:nvPr>
        </p:nvSpPr>
        <p:spPr/>
        <p:txBody>
          <a:bodyPr>
            <a:normAutofit fontScale="92500" lnSpcReduction="10000"/>
          </a:bodyPr>
          <a:lstStyle/>
          <a:p>
            <a:pPr>
              <a:lnSpc>
                <a:spcPct val="90000"/>
              </a:lnSpc>
              <a:defRPr/>
            </a:pPr>
            <a:r>
              <a:rPr lang="en-US" altLang="en-US" sz="3000" dirty="0"/>
              <a:t>Submit all data on time (APR, PDPDCS, and FPR). </a:t>
            </a:r>
          </a:p>
          <a:p>
            <a:pPr lvl="1">
              <a:lnSpc>
                <a:spcPct val="90000"/>
              </a:lnSpc>
              <a:buFont typeface="Courier New" panose="02070309020205020404" pitchFamily="49" charset="0"/>
              <a:buChar char="o"/>
              <a:defRPr/>
            </a:pPr>
            <a:r>
              <a:rPr lang="en-US" dirty="0"/>
              <a:t>According to 34 CFR 75.253(a)(3), the timely submission of this report is one of the factors that the Secretary will consider in determining whether to continue your project's funding for next fiscal year.</a:t>
            </a:r>
            <a:r>
              <a:rPr lang="en-US" b="1" dirty="0"/>
              <a:t> </a:t>
            </a:r>
            <a:endParaRPr lang="en-US" dirty="0"/>
          </a:p>
          <a:p>
            <a:pPr lvl="1">
              <a:lnSpc>
                <a:spcPct val="90000"/>
              </a:lnSpc>
              <a:spcBef>
                <a:spcPts val="1200"/>
              </a:spcBef>
              <a:buFont typeface="Courier New" panose="02070309020205020404" pitchFamily="49" charset="0"/>
              <a:buChar char="o"/>
              <a:defRPr/>
            </a:pPr>
            <a:r>
              <a:rPr lang="en-US" dirty="0"/>
              <a:t>According to section 75.217(d)(3)(ii), the Secretary can consider the failure to submit scholar data in a timely fashion in determining your project’s ability to obtain future grants from the Office of Special Education Programs or under any other Department program.</a:t>
            </a:r>
          </a:p>
          <a:p>
            <a:pPr marL="320040" indent="-320040" eaLnBrk="1" fontAlgn="auto" hangingPunct="1">
              <a:spcAft>
                <a:spcPts val="0"/>
              </a:spcAft>
              <a:buFont typeface="Wingdings"/>
              <a:buChar char=""/>
              <a:defRPr/>
            </a:pP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BDF03BEB-A357-425F-87D4-54835FDD2BAA}" type="slidenum">
              <a:rPr lang="en-US" altLang="en-US">
                <a:solidFill>
                  <a:srgbClr val="FFFFFF"/>
                </a:solidFill>
                <a:latin typeface="Montserrat" panose="00000500000000000000" pitchFamily="2" charset="0"/>
              </a:rPr>
              <a:pPr eaLnBrk="1" hangingPunct="1">
                <a:lnSpc>
                  <a:spcPct val="80000"/>
                </a:lnSpc>
              </a:pPr>
              <a:t>52</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918504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1D265014-AC25-40C7-B91A-76FA0156A53A}"/>
              </a:ext>
            </a:extLst>
          </p:cNvPr>
          <p:cNvSpPr>
            <a:spLocks noGrp="1" noChangeArrowheads="1"/>
          </p:cNvSpPr>
          <p:nvPr>
            <p:ph type="title"/>
          </p:nvPr>
        </p:nvSpPr>
        <p:spPr/>
        <p:txBody>
          <a:bodyPr>
            <a:noAutofit/>
          </a:bodyPr>
          <a:lstStyle/>
          <a:p>
            <a:r>
              <a:rPr lang="en-US" sz="3600" dirty="0"/>
              <a:t>Managing PDPDCS Grants </a:t>
            </a:r>
            <a:br>
              <a:rPr lang="en-US" sz="3600" dirty="0"/>
            </a:br>
            <a:r>
              <a:rPr lang="en-US" sz="3600" dirty="0"/>
              <a:t>and Timelines</a:t>
            </a:r>
          </a:p>
        </p:txBody>
      </p:sp>
      <p:graphicFrame>
        <p:nvGraphicFramePr>
          <p:cNvPr id="29701" name="Content Placeholder 2" descr="Project Directors must manage grants to ensure that:&#10; All scholars can complete the degree program before the grant ends; &#10; Scholars are enrolled early (Year 1) with sufficient time, funding, and support to complete the program; and&#10; The number of scholars proposed, enrolled, and completed meets outlined expectations. &#10;Contact your OSEP Project Officer to discuss changes in the number of or completion status of scholars.">
            <a:extLst>
              <a:ext uri="{FF2B5EF4-FFF2-40B4-BE49-F238E27FC236}">
                <a16:creationId xmlns:a16="http://schemas.microsoft.com/office/drawing/2014/main" id="{A7FF6F2F-AC6E-A8CD-461C-9697CA64EE7F}"/>
              </a:ext>
            </a:extLst>
          </p:cNvPr>
          <p:cNvGraphicFramePr>
            <a:graphicFrameLocks noGrp="1"/>
          </p:cNvGraphicFramePr>
          <p:nvPr>
            <p:ph sz="quarter" idx="1"/>
            <p:extLst>
              <p:ext uri="{D42A27DB-BD31-4B8C-83A1-F6EECF244321}">
                <p14:modId xmlns:p14="http://schemas.microsoft.com/office/powerpoint/2010/main" val="4140325346"/>
              </p:ext>
            </p:extLst>
          </p:nvPr>
        </p:nvGraphicFramePr>
        <p:xfrm>
          <a:off x="0" y="1432560"/>
          <a:ext cx="9144000" cy="48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25F5F18-07BA-4CA8-978A-AB99A33C197D}" type="slidenum">
              <a:rPr lang="en-US" altLang="en-US">
                <a:solidFill>
                  <a:srgbClr val="FFFFFF"/>
                </a:solidFill>
                <a:latin typeface="Montserrat" panose="00000500000000000000" pitchFamily="2" charset="0"/>
              </a:rPr>
              <a:pPr eaLnBrk="1" hangingPunct="1">
                <a:lnSpc>
                  <a:spcPct val="80000"/>
                </a:lnSpc>
              </a:pPr>
              <a:t>53</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1128363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r>
              <a:rPr lang="en-US" sz="3600" dirty="0"/>
              <a:t>Exit All Scholars BEFORE Your Grant Ends</a:t>
            </a:r>
            <a:endParaRPr lang="en-US" altLang="en-US" sz="3600" dirty="0"/>
          </a:p>
        </p:txBody>
      </p:sp>
      <p:sp>
        <p:nvSpPr>
          <p:cNvPr id="29699" name="Content Placeholder 2"/>
          <p:cNvSpPr>
            <a:spLocks noGrp="1"/>
          </p:cNvSpPr>
          <p:nvPr>
            <p:ph sz="quarter" idx="1"/>
          </p:nvPr>
        </p:nvSpPr>
        <p:spPr>
          <a:xfrm>
            <a:off x="304800" y="1345223"/>
            <a:ext cx="8605159" cy="4876800"/>
          </a:xfrm>
        </p:spPr>
        <p:txBody>
          <a:bodyPr>
            <a:normAutofit fontScale="25000" lnSpcReduction="20000"/>
          </a:bodyPr>
          <a:lstStyle/>
          <a:p>
            <a:pPr>
              <a:lnSpc>
                <a:spcPct val="120000"/>
              </a:lnSpc>
              <a:spcBef>
                <a:spcPts val="600"/>
              </a:spcBef>
            </a:pPr>
            <a:r>
              <a:rPr lang="en-US" altLang="en-US" sz="10400" dirty="0"/>
              <a:t>Any scholar who has not graduated/completed or previously exited when a grant closes will be assigned the status of “exited without completion”</a:t>
            </a:r>
          </a:p>
          <a:p>
            <a:pPr lvl="1">
              <a:lnSpc>
                <a:spcPct val="120000"/>
              </a:lnSpc>
              <a:spcBef>
                <a:spcPts val="600"/>
              </a:spcBef>
              <a:spcAft>
                <a:spcPts val="600"/>
              </a:spcAft>
              <a:buFont typeface="Courier New" panose="02070309020205020404" pitchFamily="49" charset="0"/>
              <a:buChar char="o"/>
            </a:pPr>
            <a:r>
              <a:rPr lang="en-US" altLang="en-US" sz="8000" b="1" dirty="0"/>
              <a:t>Project Directors are responsible for obtaining </a:t>
            </a:r>
            <a:r>
              <a:rPr lang="en-US" altLang="en-US" sz="8000" b="1" i="1" dirty="0"/>
              <a:t>Exit Certifications</a:t>
            </a:r>
            <a:r>
              <a:rPr lang="en-US" altLang="en-US" sz="8000" b="1" dirty="0"/>
              <a:t> from these scholars too</a:t>
            </a:r>
            <a:r>
              <a:rPr lang="en-US" altLang="en-US" sz="8000" dirty="0"/>
              <a:t>. Service obligation requirements still apply. </a:t>
            </a:r>
            <a:endParaRPr lang="en-US" altLang="en-US" sz="9200" dirty="0"/>
          </a:p>
          <a:p>
            <a:pPr>
              <a:lnSpc>
                <a:spcPct val="120000"/>
              </a:lnSpc>
              <a:spcBef>
                <a:spcPts val="600"/>
              </a:spcBef>
            </a:pPr>
            <a:r>
              <a:rPr lang="en-US" altLang="en-US" sz="10400" dirty="0"/>
              <a:t>Reason for “exited without completion” status is required: </a:t>
            </a:r>
          </a:p>
          <a:p>
            <a:pPr lvl="1">
              <a:lnSpc>
                <a:spcPct val="120000"/>
              </a:lnSpc>
              <a:spcBef>
                <a:spcPts val="600"/>
              </a:spcBef>
              <a:buFont typeface="Courier New" panose="02070309020205020404" pitchFamily="49" charset="0"/>
              <a:buChar char="o"/>
            </a:pPr>
            <a:r>
              <a:rPr lang="en-US" altLang="en-US" sz="7700" dirty="0"/>
              <a:t>Poor academic performance</a:t>
            </a:r>
          </a:p>
          <a:p>
            <a:pPr lvl="1">
              <a:lnSpc>
                <a:spcPct val="120000"/>
              </a:lnSpc>
              <a:spcBef>
                <a:spcPts val="600"/>
              </a:spcBef>
              <a:buFont typeface="Courier New" panose="02070309020205020404" pitchFamily="49" charset="0"/>
              <a:buChar char="o"/>
            </a:pPr>
            <a:r>
              <a:rPr lang="en-US" altLang="en-US" sz="7700" dirty="0"/>
              <a:t>Transferred to another training program</a:t>
            </a:r>
          </a:p>
          <a:p>
            <a:pPr lvl="1">
              <a:lnSpc>
                <a:spcPct val="120000"/>
              </a:lnSpc>
              <a:spcBef>
                <a:spcPts val="600"/>
              </a:spcBef>
              <a:buFont typeface="Courier New" panose="02070309020205020404" pitchFamily="49" charset="0"/>
              <a:buChar char="o"/>
            </a:pPr>
            <a:r>
              <a:rPr lang="en-US" altLang="en-US" sz="8000" dirty="0"/>
              <a:t>Grant ending prior to preparation program completion</a:t>
            </a:r>
          </a:p>
          <a:p>
            <a:pPr eaLnBrk="1" hangingPunct="1"/>
            <a:endParaRPr lang="en-US" altLang="en-US" sz="3200" dirty="0"/>
          </a:p>
          <a:p>
            <a:pPr eaLnBrk="1" hangingPunct="1"/>
            <a:endParaRPr lang="en-US" alt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25F5F18-07BA-4CA8-978A-AB99A33C197D}" type="slidenum">
              <a:rPr lang="en-US" altLang="en-US">
                <a:solidFill>
                  <a:srgbClr val="FFFFFF"/>
                </a:solidFill>
                <a:latin typeface="Montserrat" panose="00000500000000000000" pitchFamily="2" charset="0"/>
              </a:rPr>
              <a:pPr eaLnBrk="1" hangingPunct="1">
                <a:lnSpc>
                  <a:spcPct val="80000"/>
                </a:lnSpc>
              </a:pPr>
              <a:t>54</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64791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Effect transition="in" filter="fade">
                                      <p:cBhvr>
                                        <p:cTn id="22" dur="500"/>
                                        <p:tgtEl>
                                          <p:spTgt spid="29699">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9699">
                                            <p:txEl>
                                              <p:pRg st="3" end="3"/>
                                            </p:txEl>
                                          </p:spTgt>
                                        </p:tgtEl>
                                        <p:attrNameLst>
                                          <p:attrName>style.visibility</p:attrName>
                                        </p:attrNameLst>
                                      </p:cBhvr>
                                      <p:to>
                                        <p:strVal val="visible"/>
                                      </p:to>
                                    </p:set>
                                    <p:animEffect transition="in" filter="fade">
                                      <p:cBhvr>
                                        <p:cTn id="26" dur="500"/>
                                        <p:tgtEl>
                                          <p:spTgt spid="29699">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9699">
                                            <p:txEl>
                                              <p:pRg st="5" end="5"/>
                                            </p:txEl>
                                          </p:spTgt>
                                        </p:tgtEl>
                                        <p:attrNameLst>
                                          <p:attrName>style.visibility</p:attrName>
                                        </p:attrNameLst>
                                      </p:cBhvr>
                                      <p:to>
                                        <p:strVal val="visible"/>
                                      </p:to>
                                    </p:set>
                                    <p:animEffect transition="in" filter="fade">
                                      <p:cBhvr>
                                        <p:cTn id="29"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B9480C0E-9459-45BF-89A7-32C7BCF5A8CA}"/>
              </a:ext>
            </a:extLst>
          </p:cNvPr>
          <p:cNvSpPr>
            <a:spLocks noGrp="1" noChangeArrowheads="1"/>
          </p:cNvSpPr>
          <p:nvPr>
            <p:ph type="title"/>
          </p:nvPr>
        </p:nvSpPr>
        <p:spPr/>
        <p:txBody>
          <a:bodyPr>
            <a:noAutofit/>
          </a:bodyPr>
          <a:lstStyle/>
          <a:p>
            <a:r>
              <a:rPr lang="en-US" sz="3600" dirty="0"/>
              <a:t>Scholar Reporting Requirements</a:t>
            </a:r>
          </a:p>
        </p:txBody>
      </p:sp>
      <p:graphicFrame>
        <p:nvGraphicFramePr>
          <p:cNvPr id="26629" name="Content Placeholder 2" descr="Recommend to your scholars to review the resources available on the Training Page: https://pdp.ed.gov/OSEP/Home/Training &#10;Notify scholars at the beginning of the program that they will be required to provide licensure test results to you.&#10;Arrange and conduct exit interviews with each exiting scholar.">
            <a:extLst>
              <a:ext uri="{FF2B5EF4-FFF2-40B4-BE49-F238E27FC236}">
                <a16:creationId xmlns:a16="http://schemas.microsoft.com/office/drawing/2014/main" id="{108BC908-47CD-1A5C-7EF2-042FEC3986D1}"/>
              </a:ext>
            </a:extLst>
          </p:cNvPr>
          <p:cNvGraphicFramePr>
            <a:graphicFrameLocks noGrp="1"/>
          </p:cNvGraphicFramePr>
          <p:nvPr>
            <p:ph sz="quarter" idx="1"/>
            <p:extLst>
              <p:ext uri="{D42A27DB-BD31-4B8C-83A1-F6EECF244321}">
                <p14:modId xmlns:p14="http://schemas.microsoft.com/office/powerpoint/2010/main" val="1317718128"/>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840A81C-FCF1-4401-AD09-658A3987313A}" type="slidenum">
              <a:rPr lang="en-US" altLang="en-US">
                <a:solidFill>
                  <a:srgbClr val="FFFFFF"/>
                </a:solidFill>
                <a:latin typeface="Montserrat" panose="00000500000000000000" pitchFamily="2" charset="0"/>
              </a:rPr>
              <a:pPr eaLnBrk="1" hangingPunct="1">
                <a:lnSpc>
                  <a:spcPct val="80000"/>
                </a:lnSpc>
              </a:pPr>
              <a:t>55</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806981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40814-C69C-4D39-BF24-7C778C9738A0}"/>
              </a:ext>
            </a:extLst>
          </p:cNvPr>
          <p:cNvSpPr>
            <a:spLocks noGrp="1"/>
          </p:cNvSpPr>
          <p:nvPr>
            <p:ph type="title" idx="4294967295"/>
          </p:nvPr>
        </p:nvSpPr>
        <p:spPr>
          <a:xfrm>
            <a:off x="838200" y="2743200"/>
            <a:ext cx="73914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r>
              <a:rPr kumimoji="0" lang="en-US" sz="4000" b="0" i="0" u="none" strike="noStrike" kern="1200" cap="none" spc="0" normalizeH="0" baseline="0" noProof="0" dirty="0">
                <a:ln>
                  <a:noFill/>
                </a:ln>
                <a:solidFill>
                  <a:schemeClr val="bg1"/>
                </a:solidFill>
                <a:effectLst/>
                <a:uLnTx/>
                <a:uFillTx/>
                <a:latin typeface="Montserrat SemiBold" panose="00000700000000000000" pitchFamily="2" charset="0"/>
                <a:ea typeface="+mn-ea"/>
                <a:cs typeface="+mn-cs"/>
              </a:rPr>
              <a:t>RESOURCES AND SUPPORT</a:t>
            </a:r>
          </a:p>
        </p:txBody>
      </p:sp>
    </p:spTree>
    <p:extLst>
      <p:ext uri="{BB962C8B-B14F-4D97-AF65-F5344CB8AC3E}">
        <p14:creationId xmlns:p14="http://schemas.microsoft.com/office/powerpoint/2010/main" val="2036096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E46C25-9B85-4B0F-83D4-DCCC6961794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11823" y="3344558"/>
            <a:ext cx="3575959" cy="2446642"/>
          </a:xfrm>
          <a:prstGeom prst="rect">
            <a:avLst/>
          </a:prstGeom>
        </p:spPr>
      </p:pic>
      <p:sp>
        <p:nvSpPr>
          <p:cNvPr id="2" name="Title 1"/>
          <p:cNvSpPr>
            <a:spLocks noGrp="1"/>
          </p:cNvSpPr>
          <p:nvPr>
            <p:ph type="title"/>
          </p:nvPr>
        </p:nvSpPr>
        <p:spPr/>
        <p:txBody>
          <a:bodyPr>
            <a:noAutofit/>
          </a:bodyPr>
          <a:lstStyle/>
          <a:p>
            <a:r>
              <a:rPr lang="en-US" sz="3600" dirty="0"/>
              <a:t>Support Using PDPDCS: </a:t>
            </a:r>
            <a:br>
              <a:rPr lang="en-US" sz="3600" dirty="0"/>
            </a:br>
            <a:r>
              <a:rPr lang="en-US" sz="3600" dirty="0"/>
              <a:t>Website Resources</a:t>
            </a:r>
          </a:p>
        </p:txBody>
      </p:sp>
      <p:sp>
        <p:nvSpPr>
          <p:cNvPr id="4" name="Content Placeholder 3"/>
          <p:cNvSpPr>
            <a:spLocks noGrp="1"/>
          </p:cNvSpPr>
          <p:nvPr>
            <p:ph sz="quarter" idx="1"/>
          </p:nvPr>
        </p:nvSpPr>
        <p:spPr/>
        <p:txBody>
          <a:bodyPr>
            <a:normAutofit/>
          </a:bodyPr>
          <a:lstStyle/>
          <a:p>
            <a:pPr>
              <a:defRPr/>
            </a:pPr>
            <a:r>
              <a:rPr lang="en-US" dirty="0"/>
              <a:t>PDPDCS resources include:</a:t>
            </a:r>
          </a:p>
          <a:p>
            <a:pPr lvl="1">
              <a:buSzPct val="100000"/>
              <a:buFont typeface="Courier New" panose="02070309020205020404" pitchFamily="49" charset="0"/>
              <a:buChar char="o"/>
              <a:defRPr/>
            </a:pPr>
            <a:r>
              <a:rPr lang="en-US" dirty="0"/>
              <a:t>A closed-captioned recording of this webinar will be made available (</a:t>
            </a:r>
            <a:r>
              <a:rPr lang="en-US" dirty="0">
                <a:hlinkClick r:id="rId4"/>
              </a:rPr>
              <a:t>https://pdp.ed.gov/OSEP/Home/Training</a:t>
            </a:r>
            <a:r>
              <a:rPr lang="en-US" dirty="0"/>
              <a:t>). </a:t>
            </a:r>
          </a:p>
          <a:p>
            <a:pPr lvl="1">
              <a:buSzPct val="100000"/>
              <a:buFont typeface="Courier New" panose="02070309020205020404" pitchFamily="49" charset="0"/>
              <a:buChar char="o"/>
              <a:defRPr/>
            </a:pPr>
            <a:r>
              <a:rPr lang="en-US" dirty="0"/>
              <a:t>PDPDCS Frequently </a:t>
            </a:r>
            <a:br>
              <a:rPr lang="en-US" dirty="0"/>
            </a:br>
            <a:r>
              <a:rPr lang="en-US" dirty="0"/>
              <a:t>Asked Questions </a:t>
            </a:r>
            <a:br>
              <a:rPr lang="en-US" dirty="0"/>
            </a:br>
            <a:r>
              <a:rPr lang="en-US" dirty="0"/>
              <a:t>(</a:t>
            </a:r>
            <a:r>
              <a:rPr lang="en-US" dirty="0">
                <a:hlinkClick r:id="rId5"/>
              </a:rPr>
              <a:t>https://pdp.ed.gov/</a:t>
            </a:r>
            <a:br>
              <a:rPr lang="en-US" dirty="0">
                <a:hlinkClick r:id="rId5"/>
              </a:rPr>
            </a:br>
            <a:r>
              <a:rPr lang="en-US" dirty="0">
                <a:hlinkClick r:id="rId5"/>
              </a:rPr>
              <a:t>OSEP/Home/dcsfaq</a:t>
            </a:r>
            <a:r>
              <a:rPr lang="en-US" dirty="0"/>
              <a:t>).</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78FEA6AD-5963-42A3-B799-50DDE2FA9A33}" type="slidenum">
              <a:rPr lang="en-US" smtClean="0"/>
              <a:pPr/>
              <a:t>57</a:t>
            </a:fld>
            <a:endParaRPr lang="en-US" dirty="0"/>
          </a:p>
        </p:txBody>
      </p:sp>
      <p:pic>
        <p:nvPicPr>
          <p:cNvPr id="7" name="Picture 6">
            <a:extLst>
              <a:ext uri="{FF2B5EF4-FFF2-40B4-BE49-F238E27FC236}">
                <a16:creationId xmlns:a16="http://schemas.microsoft.com/office/drawing/2014/main" id="{B915833C-7FE7-421D-A468-6654BAD5CE0D}"/>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7198" y="3223031"/>
            <a:ext cx="4665207" cy="3025369"/>
          </a:xfrm>
          <a:prstGeom prst="rect">
            <a:avLst/>
          </a:prstGeom>
        </p:spPr>
      </p:pic>
    </p:spTree>
    <p:extLst>
      <p:ext uri="{BB962C8B-B14F-4D97-AF65-F5344CB8AC3E}">
        <p14:creationId xmlns:p14="http://schemas.microsoft.com/office/powerpoint/2010/main" val="2996084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EB2C-44AC-A91D-4DC1-F167A98EA43F}"/>
              </a:ext>
            </a:extLst>
          </p:cNvPr>
          <p:cNvSpPr>
            <a:spLocks noGrp="1"/>
          </p:cNvSpPr>
          <p:nvPr>
            <p:ph type="title"/>
          </p:nvPr>
        </p:nvSpPr>
        <p:spPr/>
        <p:txBody>
          <a:bodyPr/>
          <a:lstStyle/>
          <a:p>
            <a:r>
              <a:rPr lang="en-US" sz="3600" dirty="0"/>
              <a:t>Required Scholar Information</a:t>
            </a:r>
          </a:p>
        </p:txBody>
      </p:sp>
      <p:pic>
        <p:nvPicPr>
          <p:cNvPr id="8" name="Content Placeholder 7" descr="Image of Required Scholar Information Fillable PDF form">
            <a:extLst>
              <a:ext uri="{FF2B5EF4-FFF2-40B4-BE49-F238E27FC236}">
                <a16:creationId xmlns:a16="http://schemas.microsoft.com/office/drawing/2014/main" id="{26DA1FF0-66B2-CEB2-033A-4155E277A126}"/>
              </a:ext>
            </a:extLst>
          </p:cNvPr>
          <p:cNvPicPr>
            <a:picLocks noGrp="1" noChangeAspect="1"/>
          </p:cNvPicPr>
          <p:nvPr>
            <p:ph sz="quarter" idx="1"/>
          </p:nvPr>
        </p:nvPicPr>
        <p:blipFill>
          <a:blip r:embed="rId3"/>
          <a:stretch>
            <a:fillRect/>
          </a:stretch>
        </p:blipFill>
        <p:spPr>
          <a:xfrm>
            <a:off x="412750" y="1589567"/>
            <a:ext cx="3886200" cy="4370991"/>
          </a:xfrm>
          <a:effectLst>
            <a:outerShdw blurRad="50800" dist="38100" dir="5400000" algn="t" rotWithShape="0">
              <a:prstClr val="black">
                <a:alpha val="40000"/>
              </a:prstClr>
            </a:outerShdw>
          </a:effectLst>
        </p:spPr>
      </p:pic>
      <p:sp>
        <p:nvSpPr>
          <p:cNvPr id="6" name="Content Placeholder 5">
            <a:extLst>
              <a:ext uri="{FF2B5EF4-FFF2-40B4-BE49-F238E27FC236}">
                <a16:creationId xmlns:a16="http://schemas.microsoft.com/office/drawing/2014/main" id="{E0781F40-30D9-C270-A47E-2D7A924D4787}"/>
              </a:ext>
            </a:extLst>
          </p:cNvPr>
          <p:cNvSpPr>
            <a:spLocks noGrp="1"/>
          </p:cNvSpPr>
          <p:nvPr>
            <p:ph sz="quarter" idx="2"/>
          </p:nvPr>
        </p:nvSpPr>
        <p:spPr>
          <a:xfrm>
            <a:off x="4572000" y="1589567"/>
            <a:ext cx="4159101" cy="4572000"/>
          </a:xfrm>
        </p:spPr>
        <p:txBody>
          <a:bodyPr>
            <a:normAutofit fontScale="92500"/>
          </a:bodyPr>
          <a:lstStyle/>
          <a:p>
            <a:r>
              <a:rPr lang="en-US" dirty="0"/>
              <a:t>Reference document to assist grantees with collecting information from scholars</a:t>
            </a:r>
          </a:p>
          <a:p>
            <a:r>
              <a:rPr lang="en-US" dirty="0"/>
              <a:t>Not to be submitted into PDPDCS</a:t>
            </a:r>
          </a:p>
          <a:p>
            <a:r>
              <a:rPr lang="en-US" dirty="0"/>
              <a:t>Adhere to privacy protections</a:t>
            </a:r>
          </a:p>
        </p:txBody>
      </p:sp>
    </p:spTree>
    <p:extLst>
      <p:ext uri="{BB962C8B-B14F-4D97-AF65-F5344CB8AC3E}">
        <p14:creationId xmlns:p14="http://schemas.microsoft.com/office/powerpoint/2010/main" val="1613626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noAutofit/>
          </a:bodyPr>
          <a:lstStyle/>
          <a:p>
            <a:r>
              <a:rPr lang="en-US" sz="3600" dirty="0"/>
              <a:t>Support Using PDPDCS: </a:t>
            </a:r>
            <a:br>
              <a:rPr lang="en-US" sz="3600" dirty="0"/>
            </a:br>
            <a:r>
              <a:rPr lang="en-US" sz="3600" dirty="0"/>
              <a:t>Help Desk</a:t>
            </a:r>
          </a:p>
        </p:txBody>
      </p:sp>
      <p:sp>
        <p:nvSpPr>
          <p:cNvPr id="8195" name="Rectangle 3">
            <a:extLst>
              <a:ext uri="{C183D7F6-B498-43B3-948B-1728B52AA6E4}">
                <adec:decorative xmlns:adec="http://schemas.microsoft.com/office/drawing/2017/decorative" val="0"/>
              </a:ext>
            </a:extLst>
          </p:cNvPr>
          <p:cNvSpPr>
            <a:spLocks noGrp="1" noChangeArrowheads="1"/>
          </p:cNvSpPr>
          <p:nvPr>
            <p:ph sz="quarter" idx="1"/>
          </p:nvPr>
        </p:nvSpPr>
        <p:spPr>
          <a:xfrm>
            <a:off x="304800" y="1371600"/>
            <a:ext cx="8458200" cy="4495800"/>
          </a:xfrm>
        </p:spPr>
        <p:txBody>
          <a:bodyPr>
            <a:noAutofit/>
          </a:bodyPr>
          <a:lstStyle/>
          <a:p>
            <a:pPr>
              <a:defRPr/>
            </a:pPr>
            <a:r>
              <a:rPr lang="en-US" sz="2300" dirty="0"/>
              <a:t>The PDPDCS Help Desk is available by phone or email to answer questions you or your scholars may have regarding the PDPDCS. Help Desk support is available:</a:t>
            </a:r>
          </a:p>
          <a:p>
            <a:pPr lvl="1">
              <a:buFont typeface="Courier New" panose="02070309020205020404" pitchFamily="49" charset="0"/>
              <a:buChar char="o"/>
              <a:defRPr/>
            </a:pPr>
            <a:r>
              <a:rPr lang="en-US" sz="2000" dirty="0"/>
              <a:t>Monday through Friday from 8 am to 8 pm, ET.</a:t>
            </a:r>
          </a:p>
          <a:p>
            <a:pPr lvl="1">
              <a:buFont typeface="Courier New" panose="02070309020205020404" pitchFamily="49" charset="0"/>
              <a:buChar char="o"/>
              <a:defRPr/>
            </a:pPr>
            <a:r>
              <a:rPr lang="en-US" sz="2000" dirty="0"/>
              <a:t>Email: </a:t>
            </a:r>
            <a:r>
              <a:rPr lang="en-US" sz="2000" dirty="0">
                <a:hlinkClick r:id="rId3"/>
              </a:rPr>
              <a:t>serviceobligation@ed.gov</a:t>
            </a:r>
            <a:r>
              <a:rPr lang="en-US" sz="2000" dirty="0"/>
              <a:t>.</a:t>
            </a:r>
          </a:p>
          <a:p>
            <a:pPr lvl="1">
              <a:buFont typeface="Courier New" panose="02070309020205020404" pitchFamily="49" charset="0"/>
              <a:buChar char="o"/>
              <a:defRPr/>
            </a:pPr>
            <a:r>
              <a:rPr lang="en-US" sz="2000" dirty="0"/>
              <a:t>Toll Free Hotline: 1-800-285-6276.</a:t>
            </a:r>
          </a:p>
          <a:p>
            <a:pPr lvl="1">
              <a:buFont typeface="Courier New" panose="02070309020205020404" pitchFamily="49" charset="0"/>
              <a:buChar char="o"/>
              <a:defRPr/>
            </a:pPr>
            <a:r>
              <a:rPr lang="en-US" sz="2000" dirty="0"/>
              <a:t>If someone is not available when you call, please leave a message. A Help Desk operator will return your message within one business day.</a:t>
            </a:r>
          </a:p>
          <a:p>
            <a:pPr>
              <a:spcBef>
                <a:spcPts val="1200"/>
              </a:spcBef>
              <a:defRPr/>
            </a:pPr>
            <a:r>
              <a:rPr lang="en-US" sz="2300" dirty="0"/>
              <a:t>A designated specialist can also spend additional time walking you through components of the PDPDCS. Just contact the Help Desk to set up an appointment.</a:t>
            </a:r>
          </a:p>
          <a:p>
            <a:pPr marL="0" indent="0">
              <a:buNone/>
              <a:defRPr/>
            </a:pPr>
            <a:endParaRPr lang="en-US" sz="2000" dirty="0"/>
          </a:p>
          <a:p>
            <a:endParaRPr lang="en-US" sz="2000" dirty="0"/>
          </a:p>
        </p:txBody>
      </p:sp>
      <p:sp>
        <p:nvSpPr>
          <p:cNvPr id="4"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78FEA6AD-5963-42A3-B799-50DDE2FA9A33}" type="slidenum">
              <a:rPr lang="en-US" smtClean="0"/>
              <a:pPr/>
              <a:t>59</a:t>
            </a:fld>
            <a:endParaRPr lang="en-US" dirty="0"/>
          </a:p>
        </p:txBody>
      </p:sp>
    </p:spTree>
    <p:extLst>
      <p:ext uri="{BB962C8B-B14F-4D97-AF65-F5344CB8AC3E}">
        <p14:creationId xmlns:p14="http://schemas.microsoft.com/office/powerpoint/2010/main" val="420593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990600"/>
          </a:xfrm>
        </p:spPr>
        <p:txBody>
          <a:bodyPr>
            <a:noAutofit/>
          </a:bodyPr>
          <a:lstStyle/>
          <a:p>
            <a:r>
              <a:rPr lang="en-US" b="1" dirty="0"/>
              <a:t>325D</a:t>
            </a:r>
            <a:r>
              <a:rPr lang="en-US" dirty="0"/>
              <a:t> FY 2023 Priority</a:t>
            </a:r>
          </a:p>
        </p:txBody>
      </p:sp>
      <p:sp>
        <p:nvSpPr>
          <p:cNvPr id="3" name="Content Placeholder 2"/>
          <p:cNvSpPr>
            <a:spLocks noGrp="1"/>
          </p:cNvSpPr>
          <p:nvPr>
            <p:ph sz="quarter" idx="1"/>
          </p:nvPr>
        </p:nvSpPr>
        <p:spPr>
          <a:xfrm>
            <a:off x="152400" y="1371600"/>
            <a:ext cx="8991600" cy="4648200"/>
          </a:xfrm>
        </p:spPr>
        <p:txBody>
          <a:bodyPr>
            <a:noAutofit/>
          </a:bodyPr>
          <a:lstStyle/>
          <a:p>
            <a:pPr marL="0" indent="0">
              <a:buNone/>
            </a:pPr>
            <a:r>
              <a:rPr lang="en-US" sz="3200" b="1" dirty="0"/>
              <a:t>Preparation of Special Education, Early Intervention, and Related Services </a:t>
            </a:r>
            <a:r>
              <a:rPr lang="en-US" sz="3200" b="1" dirty="0">
                <a:highlight>
                  <a:srgbClr val="D4DCEC"/>
                </a:highlight>
              </a:rPr>
              <a:t>Leadership Personnel</a:t>
            </a:r>
          </a:p>
          <a:p>
            <a:r>
              <a:rPr lang="en-US" sz="2600" dirty="0"/>
              <a:t>Doctoral degree program to increased qualified personnel in leadership and research positions</a:t>
            </a:r>
          </a:p>
          <a:p>
            <a:r>
              <a:rPr lang="en-US" sz="2600" dirty="0"/>
              <a:t>Prepares graduates for:</a:t>
            </a:r>
          </a:p>
          <a:p>
            <a:pPr lvl="1"/>
            <a:r>
              <a:rPr lang="en-US" sz="2200" dirty="0"/>
              <a:t>Leadership positions as researchers </a:t>
            </a:r>
          </a:p>
          <a:p>
            <a:pPr lvl="1"/>
            <a:r>
              <a:rPr lang="en-US" sz="2200" dirty="0"/>
              <a:t>Special education/early intervention/</a:t>
            </a:r>
            <a:br>
              <a:rPr lang="en-US" sz="2200" dirty="0"/>
            </a:br>
            <a:r>
              <a:rPr lang="en-US" sz="2200" dirty="0"/>
              <a:t>related services personnel preparers in IHEs</a:t>
            </a:r>
          </a:p>
          <a:p>
            <a:pPr lvl="1"/>
            <a:r>
              <a:rPr lang="en-US" sz="2200" dirty="0"/>
              <a:t>Leaders in SEAs, LAs, LEAs, or EIS programs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376559" y="6400800"/>
            <a:ext cx="533400" cy="244476"/>
          </a:xfrm>
        </p:spPr>
        <p:txBody>
          <a:bodyPr/>
          <a:lstStyle/>
          <a:p>
            <a:fld id="{78FEA6AD-5963-42A3-B799-50DDE2FA9A33}" type="slidenum">
              <a:rPr lang="en-US" smtClean="0"/>
              <a:pPr/>
              <a:t>6</a:t>
            </a:fld>
            <a:endParaRPr lang="en-US" dirty="0"/>
          </a:p>
        </p:txBody>
      </p:sp>
      <p:pic>
        <p:nvPicPr>
          <p:cNvPr id="7" name="Picture 6">
            <a:extLst>
              <a:ext uri="{FF2B5EF4-FFF2-40B4-BE49-F238E27FC236}">
                <a16:creationId xmlns:a16="http://schemas.microsoft.com/office/drawing/2014/main" id="{EB663955-C278-A927-FB7C-2EBD6DBB58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792" y="3739581"/>
            <a:ext cx="1647146" cy="1647146"/>
          </a:xfrm>
          <a:prstGeom prst="rect">
            <a:avLst/>
          </a:prstGeom>
        </p:spPr>
      </p:pic>
    </p:spTree>
    <p:extLst>
      <p:ext uri="{BB962C8B-B14F-4D97-AF65-F5344CB8AC3E}">
        <p14:creationId xmlns:p14="http://schemas.microsoft.com/office/powerpoint/2010/main" val="79232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1C56-BDC0-CA14-A52C-FF9BA23941A8}"/>
              </a:ext>
            </a:extLst>
          </p:cNvPr>
          <p:cNvSpPr>
            <a:spLocks noGrp="1"/>
          </p:cNvSpPr>
          <p:nvPr>
            <p:ph type="title"/>
          </p:nvPr>
        </p:nvSpPr>
        <p:spPr>
          <a:xfrm>
            <a:off x="0" y="152400"/>
            <a:ext cx="9144000" cy="990600"/>
          </a:xfrm>
        </p:spPr>
        <p:txBody>
          <a:bodyPr/>
          <a:lstStyle/>
          <a:p>
            <a:r>
              <a:rPr lang="en-US" sz="3600" dirty="0">
                <a:latin typeface="Montserrat ExtraBold" panose="00000900000000000000" pitchFamily="2" charset="0"/>
              </a:rPr>
              <a:t>325K, 325R, &amp; 325M</a:t>
            </a:r>
            <a:r>
              <a:rPr lang="en-US" sz="3600" dirty="0"/>
              <a:t> FY 2023 Priorities</a:t>
            </a:r>
          </a:p>
        </p:txBody>
      </p:sp>
      <p:sp>
        <p:nvSpPr>
          <p:cNvPr id="3" name="Content Placeholder 2">
            <a:extLst>
              <a:ext uri="{FF2B5EF4-FFF2-40B4-BE49-F238E27FC236}">
                <a16:creationId xmlns:a16="http://schemas.microsoft.com/office/drawing/2014/main" id="{BC0077DE-19A3-FEA4-C8D0-9F78AE8B675F}"/>
              </a:ext>
            </a:extLst>
          </p:cNvPr>
          <p:cNvSpPr>
            <a:spLocks noGrp="1"/>
          </p:cNvSpPr>
          <p:nvPr>
            <p:ph sz="quarter" idx="1"/>
          </p:nvPr>
        </p:nvSpPr>
        <p:spPr>
          <a:xfrm>
            <a:off x="115824" y="1409700"/>
            <a:ext cx="8757559" cy="4724400"/>
          </a:xfrm>
        </p:spPr>
        <p:txBody>
          <a:bodyPr>
            <a:normAutofit fontScale="85000" lnSpcReduction="20000"/>
          </a:bodyPr>
          <a:lstStyle/>
          <a:p>
            <a:pPr>
              <a:spcBef>
                <a:spcPts val="0"/>
              </a:spcBef>
              <a:spcAft>
                <a:spcPts val="600"/>
              </a:spcAft>
            </a:pPr>
            <a:r>
              <a:rPr lang="en-US" sz="3800" i="1" dirty="0"/>
              <a:t>325K: </a:t>
            </a:r>
            <a:r>
              <a:rPr lang="en-US" sz="3200" dirty="0"/>
              <a:t>Preparation of </a:t>
            </a:r>
            <a:r>
              <a:rPr lang="en-US" sz="3200" b="1" dirty="0">
                <a:highlight>
                  <a:srgbClr val="D4DCEC"/>
                </a:highlight>
              </a:rPr>
              <a:t>Early Intervention and Special Education Personnel </a:t>
            </a:r>
            <a:r>
              <a:rPr lang="en-US" sz="3200" dirty="0">
                <a:highlight>
                  <a:srgbClr val="D4DCEC"/>
                </a:highlight>
              </a:rPr>
              <a:t>Serving Children with Disabilities</a:t>
            </a:r>
            <a:r>
              <a:rPr lang="en-US" sz="3200" b="1" dirty="0">
                <a:highlight>
                  <a:srgbClr val="D4DCEC"/>
                </a:highlight>
              </a:rPr>
              <a:t> </a:t>
            </a:r>
            <a:r>
              <a:rPr lang="en-US" sz="3200" dirty="0">
                <a:highlight>
                  <a:srgbClr val="D4DCEC"/>
                </a:highlight>
              </a:rPr>
              <a:t>who have High-Intensity Needs</a:t>
            </a:r>
          </a:p>
          <a:p>
            <a:pPr>
              <a:spcBef>
                <a:spcPts val="0"/>
              </a:spcBef>
              <a:spcAft>
                <a:spcPts val="600"/>
              </a:spcAft>
            </a:pPr>
            <a:r>
              <a:rPr lang="en-US" sz="3800" i="1" dirty="0"/>
              <a:t>325R: </a:t>
            </a:r>
            <a:r>
              <a:rPr lang="en-US" sz="3200" dirty="0"/>
              <a:t>Preparation of </a:t>
            </a:r>
            <a:r>
              <a:rPr lang="en-US" sz="3200" b="1" dirty="0">
                <a:highlight>
                  <a:srgbClr val="D4DCEC"/>
                </a:highlight>
              </a:rPr>
              <a:t>Related Services Personnel </a:t>
            </a:r>
            <a:r>
              <a:rPr lang="en-US" sz="3200" dirty="0">
                <a:highlight>
                  <a:srgbClr val="D4DCEC"/>
                </a:highlight>
              </a:rPr>
              <a:t>Serving Children with Disabilities who have High-Intensity Needs</a:t>
            </a:r>
          </a:p>
          <a:p>
            <a:pPr>
              <a:spcBef>
                <a:spcPts val="0"/>
              </a:spcBef>
              <a:spcAft>
                <a:spcPts val="600"/>
              </a:spcAft>
            </a:pPr>
            <a:r>
              <a:rPr lang="en-US" sz="3800" i="1" dirty="0"/>
              <a:t>325M: </a:t>
            </a:r>
            <a:r>
              <a:rPr lang="en-US" sz="3200" dirty="0"/>
              <a:t>Personnel Preparation of Special Education, Early Intervention, and Related Services Personnel </a:t>
            </a:r>
            <a:r>
              <a:rPr lang="en-US" sz="3200" b="1" dirty="0">
                <a:highlight>
                  <a:srgbClr val="D4DCEC"/>
                </a:highlight>
              </a:rPr>
              <a:t>at Historically Black Colleges and Universities, Tribally Controlled Colleges and Universities, and other Minority Serving Institutions</a:t>
            </a:r>
          </a:p>
          <a:p>
            <a:endParaRPr lang="en-US" dirty="0"/>
          </a:p>
        </p:txBody>
      </p:sp>
      <p:sp>
        <p:nvSpPr>
          <p:cNvPr id="4" name="Slide Number Placeholder 3">
            <a:extLst>
              <a:ext uri="{FF2B5EF4-FFF2-40B4-BE49-F238E27FC236}">
                <a16:creationId xmlns:a16="http://schemas.microsoft.com/office/drawing/2014/main" id="{55743DE0-2EF4-1DFD-440D-B31B35092BE5}"/>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7</a:t>
            </a:fld>
            <a:endParaRPr lang="en-US" dirty="0"/>
          </a:p>
        </p:txBody>
      </p:sp>
    </p:spTree>
    <p:extLst>
      <p:ext uri="{BB962C8B-B14F-4D97-AF65-F5344CB8AC3E}">
        <p14:creationId xmlns:p14="http://schemas.microsoft.com/office/powerpoint/2010/main" val="41891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1C56-BDC0-CA14-A52C-FF9BA23941A8}"/>
              </a:ext>
            </a:extLst>
          </p:cNvPr>
          <p:cNvSpPr>
            <a:spLocks noGrp="1"/>
          </p:cNvSpPr>
          <p:nvPr>
            <p:ph type="title"/>
          </p:nvPr>
        </p:nvSpPr>
        <p:spPr>
          <a:xfrm>
            <a:off x="0" y="152400"/>
            <a:ext cx="9144000" cy="990600"/>
          </a:xfrm>
        </p:spPr>
        <p:txBody>
          <a:bodyPr/>
          <a:lstStyle/>
          <a:p>
            <a:r>
              <a:rPr lang="en-US" sz="3600" dirty="0">
                <a:latin typeface="Montserrat ExtraBold" panose="00000900000000000000" pitchFamily="2" charset="0"/>
              </a:rPr>
              <a:t>325K, 325R, &amp; 325M</a:t>
            </a:r>
            <a:r>
              <a:rPr lang="en-US" sz="3600" dirty="0"/>
              <a:t> FY 2023 Priorities</a:t>
            </a:r>
          </a:p>
        </p:txBody>
      </p:sp>
      <p:sp>
        <p:nvSpPr>
          <p:cNvPr id="3" name="Content Placeholder 2">
            <a:extLst>
              <a:ext uri="{FF2B5EF4-FFF2-40B4-BE49-F238E27FC236}">
                <a16:creationId xmlns:a16="http://schemas.microsoft.com/office/drawing/2014/main" id="{BC0077DE-19A3-FEA4-C8D0-9F78AE8B675F}"/>
              </a:ext>
            </a:extLst>
          </p:cNvPr>
          <p:cNvSpPr>
            <a:spLocks noGrp="1"/>
          </p:cNvSpPr>
          <p:nvPr>
            <p:ph sz="quarter" idx="1"/>
          </p:nvPr>
        </p:nvSpPr>
        <p:spPr>
          <a:xfrm>
            <a:off x="115824" y="1409700"/>
            <a:ext cx="8757559" cy="4724400"/>
          </a:xfrm>
        </p:spPr>
        <p:txBody>
          <a:bodyPr>
            <a:normAutofit/>
          </a:bodyPr>
          <a:lstStyle/>
          <a:p>
            <a:r>
              <a:rPr lang="en-US" dirty="0"/>
              <a:t>Degree programs to increased qualified personnel</a:t>
            </a:r>
          </a:p>
          <a:p>
            <a:pPr lvl="1"/>
            <a:r>
              <a:rPr lang="en-US" dirty="0"/>
              <a:t>Certificate of completion not eligible</a:t>
            </a:r>
          </a:p>
          <a:p>
            <a:r>
              <a:rPr lang="en-US" dirty="0"/>
              <a:t>Prepare scholars for professional practice in school settings, distance learning, and natural environments </a:t>
            </a:r>
          </a:p>
        </p:txBody>
      </p:sp>
      <p:sp>
        <p:nvSpPr>
          <p:cNvPr id="4" name="Slide Number Placeholder 3">
            <a:extLst>
              <a:ext uri="{FF2B5EF4-FFF2-40B4-BE49-F238E27FC236}">
                <a16:creationId xmlns:a16="http://schemas.microsoft.com/office/drawing/2014/main" id="{55743DE0-2EF4-1DFD-440D-B31B35092BE5}"/>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8</a:t>
            </a:fld>
            <a:endParaRPr lang="en-US" dirty="0"/>
          </a:p>
        </p:txBody>
      </p:sp>
      <p:pic>
        <p:nvPicPr>
          <p:cNvPr id="6" name="Picture 5">
            <a:extLst>
              <a:ext uri="{FF2B5EF4-FFF2-40B4-BE49-F238E27FC236}">
                <a16:creationId xmlns:a16="http://schemas.microsoft.com/office/drawing/2014/main" id="{A00EDB71-0C23-256A-62A8-124609047F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591048"/>
            <a:ext cx="1676402" cy="1676402"/>
          </a:xfrm>
          <a:prstGeom prst="rect">
            <a:avLst/>
          </a:prstGeom>
        </p:spPr>
      </p:pic>
    </p:spTree>
    <p:extLst>
      <p:ext uri="{BB962C8B-B14F-4D97-AF65-F5344CB8AC3E}">
        <p14:creationId xmlns:p14="http://schemas.microsoft.com/office/powerpoint/2010/main" val="125919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FB5A-B424-4877-92EF-DD52C41EEFC6}"/>
              </a:ext>
            </a:extLst>
          </p:cNvPr>
          <p:cNvSpPr>
            <a:spLocks noGrp="1"/>
          </p:cNvSpPr>
          <p:nvPr>
            <p:ph type="title"/>
          </p:nvPr>
        </p:nvSpPr>
        <p:spPr/>
        <p:txBody>
          <a:bodyPr>
            <a:normAutofit/>
          </a:bodyPr>
          <a:lstStyle/>
          <a:p>
            <a:r>
              <a:rPr lang="en-US" altLang="en-US" dirty="0"/>
              <a:t>Support for Service Obligation</a:t>
            </a:r>
            <a:endParaRPr lang="en-US" dirty="0"/>
          </a:p>
        </p:txBody>
      </p:sp>
      <p:sp>
        <p:nvSpPr>
          <p:cNvPr id="3" name="Content Placeholder 2">
            <a:extLst>
              <a:ext uri="{FF2B5EF4-FFF2-40B4-BE49-F238E27FC236}">
                <a16:creationId xmlns:a16="http://schemas.microsoft.com/office/drawing/2014/main" id="{84F0993D-75B1-4A35-A921-C8823A7819FD}"/>
              </a:ext>
            </a:extLst>
          </p:cNvPr>
          <p:cNvSpPr>
            <a:spLocks noGrp="1"/>
          </p:cNvSpPr>
          <p:nvPr>
            <p:ph sz="quarter" idx="1"/>
          </p:nvPr>
        </p:nvSpPr>
        <p:spPr/>
        <p:txBody>
          <a:bodyPr>
            <a:normAutofit/>
          </a:bodyPr>
          <a:lstStyle/>
          <a:p>
            <a:pPr fontAlgn="base"/>
            <a:r>
              <a:rPr lang="en-US" sz="2600" dirty="0"/>
              <a:t>Consistent with </a:t>
            </a:r>
            <a:r>
              <a:rPr lang="en-US" sz="2600" dirty="0">
                <a:hlinkClick r:id="rId3"/>
              </a:rPr>
              <a:t>34 CFR 304.30</a:t>
            </a:r>
            <a:r>
              <a:rPr lang="en-US" sz="2600" dirty="0"/>
              <a:t>, each scholar must </a:t>
            </a:r>
          </a:p>
          <a:p>
            <a:pPr marL="822960" lvl="1" indent="-457200" fontAlgn="base">
              <a:buFont typeface="+mj-lt"/>
              <a:buAutoNum type="alphaLcParenR"/>
            </a:pPr>
            <a:r>
              <a:rPr lang="en-US" sz="2200" dirty="0"/>
              <a:t>Receive support for no less than one academic year, and </a:t>
            </a:r>
          </a:p>
          <a:p>
            <a:pPr marL="822960" lvl="1" indent="-457200" fontAlgn="base">
              <a:buFont typeface="+mj-lt"/>
              <a:buAutoNum type="alphaLcParenR"/>
            </a:pPr>
            <a:r>
              <a:rPr lang="en-US" sz="2200" dirty="0"/>
              <a:t>Be eligible to fulfill service obligation requirements following degree program completion. Funding across degree programs may be applied differently.</a:t>
            </a:r>
          </a:p>
        </p:txBody>
      </p:sp>
      <p:sp>
        <p:nvSpPr>
          <p:cNvPr id="4" name="Slide Number Placeholder 3">
            <a:extLst>
              <a:ext uri="{FF2B5EF4-FFF2-40B4-BE49-F238E27FC236}">
                <a16:creationId xmlns:a16="http://schemas.microsoft.com/office/drawing/2014/main" id="{9852B0F7-66C8-4399-9D11-FB2E80DF3CE7}"/>
              </a:ext>
              <a:ext uri="{C183D7F6-B498-43B3-948B-1728B52AA6E4}">
                <adec:decorative xmlns:adec="http://schemas.microsoft.com/office/drawing/2017/decorative" val="1"/>
              </a:ext>
            </a:extLst>
          </p:cNvPr>
          <p:cNvSpPr>
            <a:spLocks noGrp="1"/>
          </p:cNvSpPr>
          <p:nvPr>
            <p:ph type="sldNum" sz="quarter" idx="12"/>
          </p:nvPr>
        </p:nvSpPr>
        <p:spPr/>
        <p:txBody>
          <a:bodyPr/>
          <a:lstStyle/>
          <a:p>
            <a:fld id="{78FEA6AD-5963-42A3-B799-50DDE2FA9A33}" type="slidenum">
              <a:rPr lang="en-US" smtClean="0"/>
              <a:pPr/>
              <a:t>9</a:t>
            </a:fld>
            <a:endParaRPr lang="en-US" dirty="0"/>
          </a:p>
        </p:txBody>
      </p:sp>
      <p:pic>
        <p:nvPicPr>
          <p:cNvPr id="6" name="Picture 5">
            <a:extLst>
              <a:ext uri="{FF2B5EF4-FFF2-40B4-BE49-F238E27FC236}">
                <a16:creationId xmlns:a16="http://schemas.microsoft.com/office/drawing/2014/main" id="{46935E82-8CB1-59FE-EB69-5C8DD8DF1A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037" y="4501241"/>
            <a:ext cx="1518559" cy="1518559"/>
          </a:xfrm>
          <a:prstGeom prst="rect">
            <a:avLst/>
          </a:prstGeom>
        </p:spPr>
      </p:pic>
    </p:spTree>
    <p:extLst>
      <p:ext uri="{BB962C8B-B14F-4D97-AF65-F5344CB8AC3E}">
        <p14:creationId xmlns:p14="http://schemas.microsoft.com/office/powerpoint/2010/main" val="24006443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0" ma:contentTypeDescription="Create a new document." ma:contentTypeScope="" ma:versionID="e192292cd77320b9d5e4fcad7837073f">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898f3424ce2346b78de296da419c1909"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090FA2-EF92-4980-B0FC-DCEE73DC13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6C72A4-C580-44F7-B848-A0A60CB44B42}">
  <ds:schemaRefs>
    <ds:schemaRef ds:uri="http://schemas.microsoft.com/sharepoint/v3/contenttype/forms"/>
  </ds:schemaRefs>
</ds:datastoreItem>
</file>

<file path=customXml/itemProps3.xml><?xml version="1.0" encoding="utf-8"?>
<ds:datastoreItem xmlns:ds="http://schemas.openxmlformats.org/officeDocument/2006/customXml" ds:itemID="{70A44460-C376-41D8-ACC5-FD10FE9FE869}">
  <ds:schemaRefs>
    <ds:schemaRef ds:uri="http://purl.org/dc/terms/"/>
    <ds:schemaRef ds:uri="http://purl.org/dc/dcmityp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f87c7b8b-c0e7-4b77-a067-2c707fd1239f"/>
    <ds:schemaRef ds:uri="02e41e38-1731-4866-b09a-6257d8bc047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Median</Template>
  <TotalTime>66079</TotalTime>
  <Words>10135</Words>
  <Application>Microsoft Office PowerPoint</Application>
  <PresentationFormat>On-screen Show (4:3)</PresentationFormat>
  <Paragraphs>693</Paragraphs>
  <Slides>59</Slides>
  <Notes>59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Arial</vt:lpstr>
      <vt:lpstr>Calibri</vt:lpstr>
      <vt:lpstr>Courier New</vt:lpstr>
      <vt:lpstr>Franklin Gothic Book</vt:lpstr>
      <vt:lpstr>Franklin Gothic Medium</vt:lpstr>
      <vt:lpstr>Montserrat</vt:lpstr>
      <vt:lpstr>Montserrat ExtraBold</vt:lpstr>
      <vt:lpstr>Montserrat SemiBold</vt:lpstr>
      <vt:lpstr>Wingdings</vt:lpstr>
      <vt:lpstr>Wingdings 2</vt:lpstr>
      <vt:lpstr>Median</vt:lpstr>
      <vt:lpstr>PERSONNEL DEVELOPMENT PROGRAM DATA COLLECTION SYSTEM (PDPDCS)  CELIA ROSENQUIST, OSEP SARAH ALLEN, OSEP  MICHELLE BLOOM (ANLAR), PROGRAM COORDINATOR EMILY HARE (WESTAT), PROGRAM COORDINATOR SUPPORT  </vt:lpstr>
      <vt:lpstr>Purpose of the Training</vt:lpstr>
      <vt:lpstr>Training Agenda </vt:lpstr>
      <vt:lpstr>PDPDCS Data Submission Process</vt:lpstr>
      <vt:lpstr>GRANT PRIORITIES AND REQUIREMENTS</vt:lpstr>
      <vt:lpstr>325D FY 2023 Priority</vt:lpstr>
      <vt:lpstr>325K, 325R, &amp; 325M FY 2023 Priorities</vt:lpstr>
      <vt:lpstr>325K, 325R, &amp; 325M FY 2023 Priorities</vt:lpstr>
      <vt:lpstr>Support for Service Obligation</vt:lpstr>
      <vt:lpstr>Scholar Funding</vt:lpstr>
      <vt:lpstr>Scholar Recruitment</vt:lpstr>
      <vt:lpstr>GRANTEE REPORTING AND  EVALUATION</vt:lpstr>
      <vt:lpstr>PDP Performance Measures Purpose</vt:lpstr>
      <vt:lpstr>PDP Government Performance and Results Act (GPRA) Measures</vt:lpstr>
      <vt:lpstr>PDP PROGRAM Performance Measure 1</vt:lpstr>
      <vt:lpstr>PDP PROGRAM Performance Measure 2</vt:lpstr>
      <vt:lpstr>PDP GPRA Performance            Measure 2  - continued</vt:lpstr>
      <vt:lpstr>PDP PROGRAM Performance Measure 3</vt:lpstr>
      <vt:lpstr>PDP PROGRAM Performance Measure 4</vt:lpstr>
      <vt:lpstr>PDP PROGRAM Performance Measure 5</vt:lpstr>
      <vt:lpstr>PDP PROGRAM Performance Measure 6</vt:lpstr>
      <vt:lpstr>PDP PROGRAM Performance Measure 7</vt:lpstr>
      <vt:lpstr>PDP PROGRAM Pilot Outcome Measure </vt:lpstr>
      <vt:lpstr>Grant Performance Reports: APR</vt:lpstr>
      <vt:lpstr>Grant Performance Reports: FPR</vt:lpstr>
      <vt:lpstr>FY 2023 Grants Project Evaluation</vt:lpstr>
      <vt:lpstr>USING THE PDPDCS</vt:lpstr>
      <vt:lpstr>PDPDCS: Live Demonstration</vt:lpstr>
      <vt:lpstr>PDPDCS Setup Reminders: Secondary Users</vt:lpstr>
      <vt:lpstr>Enrolling in MFA for the PDPDCS</vt:lpstr>
      <vt:lpstr>Enrolling in MFA for the PDPDCS          - continued</vt:lpstr>
      <vt:lpstr>Signing into the PDPDCS in the Future</vt:lpstr>
      <vt:lpstr>PDPDCS SUBMISSION REQUIREMENTS</vt:lpstr>
      <vt:lpstr>PDPDCS Forms</vt:lpstr>
      <vt:lpstr>Timeline for Enrolling Scholars</vt:lpstr>
      <vt:lpstr>Pending Scholars</vt:lpstr>
      <vt:lpstr>Timeline for Updating and Exiting Scholars</vt:lpstr>
      <vt:lpstr>Scholar Submission Requirements</vt:lpstr>
      <vt:lpstr>Service Obligation Requirements</vt:lpstr>
      <vt:lpstr>Service Obligation Requirements          – continued </vt:lpstr>
      <vt:lpstr>Scholars’ Employment Record</vt:lpstr>
      <vt:lpstr>Service Obligation Calculator</vt:lpstr>
      <vt:lpstr>Employer Submission Requirements</vt:lpstr>
      <vt:lpstr>AVOIDING SECURITY INCIDENTS</vt:lpstr>
      <vt:lpstr>Security Incidents</vt:lpstr>
      <vt:lpstr>Impacts of Security Incidents on Department Staff</vt:lpstr>
      <vt:lpstr>Impacts of Security Incidents on Grantees</vt:lpstr>
      <vt:lpstr>Avoiding Security Incidents</vt:lpstr>
      <vt:lpstr>HELPFUL PDPDCS REMINDERS</vt:lpstr>
      <vt:lpstr>Always Read System Emails</vt:lpstr>
      <vt:lpstr>Scholar Contact Information</vt:lpstr>
      <vt:lpstr>PDPDCS Reporting:  Timely Submission</vt:lpstr>
      <vt:lpstr>Managing PDPDCS Grants  and Timelines</vt:lpstr>
      <vt:lpstr>Exit All Scholars BEFORE Your Grant Ends</vt:lpstr>
      <vt:lpstr>Scholar Reporting Requirements</vt:lpstr>
      <vt:lpstr>RESOURCES AND SUPPORT</vt:lpstr>
      <vt:lpstr>Support Using PDPDCS:  Website Resources</vt:lpstr>
      <vt:lpstr>Required Scholar Information</vt:lpstr>
      <vt:lpstr>Support Using PDPDCS:  Help Desk</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Development Program Scholar Data Report: Using the Data to Improve Program Performance</dc:title>
  <dc:creator>schroll_k</dc:creator>
  <cp:lastModifiedBy>Michelle Bloom</cp:lastModifiedBy>
  <cp:revision>811</cp:revision>
  <cp:lastPrinted>2019-12-10T15:28:45Z</cp:lastPrinted>
  <dcterms:created xsi:type="dcterms:W3CDTF">2011-06-24T15:29:44Z</dcterms:created>
  <dcterms:modified xsi:type="dcterms:W3CDTF">2023-12-20T02:26:37Z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